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4" r:id="rId3"/>
    <p:sldId id="257" r:id="rId4"/>
    <p:sldId id="273" r:id="rId5"/>
    <p:sldId id="274" r:id="rId6"/>
    <p:sldId id="276" r:id="rId7"/>
    <p:sldId id="278" r:id="rId8"/>
    <p:sldId id="277" r:id="rId9"/>
    <p:sldId id="284" r:id="rId10"/>
    <p:sldId id="291" r:id="rId11"/>
    <p:sldId id="292" r:id="rId12"/>
    <p:sldId id="293" r:id="rId13"/>
    <p:sldId id="308" r:id="rId14"/>
    <p:sldId id="309" r:id="rId15"/>
    <p:sldId id="314" r:id="rId16"/>
    <p:sldId id="319" r:id="rId17"/>
    <p:sldId id="320" r:id="rId18"/>
    <p:sldId id="321" r:id="rId19"/>
    <p:sldId id="315" r:id="rId20"/>
    <p:sldId id="316" r:id="rId21"/>
    <p:sldId id="317" r:id="rId22"/>
    <p:sldId id="318" r:id="rId23"/>
    <p:sldId id="3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30C"/>
    <a:srgbClr val="FE9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804"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2020/9/10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hasCustomPrompt="1"/>
          </p:nvPr>
        </p:nvSpPr>
        <p:spPr>
          <a:xfrm>
            <a:off x="628650" y="414779"/>
            <a:ext cx="5800725" cy="5757420"/>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hasCustomPrompt="1"/>
          </p:nvPr>
        </p:nvSpPr>
        <p:spPr>
          <a:xfrm>
            <a:off x="82296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hasCustomPrompt="1"/>
          </p:nvPr>
        </p:nvSpPr>
        <p:spPr>
          <a:xfrm>
            <a:off x="466344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hasCustomPrompt="1"/>
          </p:nvPr>
        </p:nvSpPr>
        <p:spPr>
          <a:xfrm>
            <a:off x="3460237" y="731520"/>
            <a:ext cx="5009393"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2A54C80-263E-416B-A8E0-580EDEADCBDC}" type="datetimeFigureOut">
              <a:rPr lang="en-US" smtClean="0"/>
              <a:t>9/10/2020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hasCustomPrompt="1"/>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t>9/10/2020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3.wmf"/><Relationship Id="rId2" Type="http://schemas.openxmlformats.org/officeDocument/2006/relationships/tags" Target="../tags/tag5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8.xml"/><Relationship Id="rId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7" Type="http://schemas.microsoft.com/office/2007/relationships/hdphoto" Target="../media/hdphoto1.wdp"/><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microsoft.com/office/2007/relationships/hdphoto" Target="../media/hdphoto2.wdp"/><Relationship Id="rId4" Type="http://schemas.openxmlformats.org/officeDocument/2006/relationships/tags" Target="../tags/tag71.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xml"/><Relationship Id="rId5" Type="http://schemas.openxmlformats.org/officeDocument/2006/relationships/tags" Target="../tags/tag11.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6.xml"/><Relationship Id="rId5" Type="http://schemas.openxmlformats.org/officeDocument/2006/relationships/tags" Target="../tags/tag1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5" Type="http://schemas.openxmlformats.org/officeDocument/2006/relationships/tags" Target="../tags/tag21.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6.xml"/><Relationship Id="rId5" Type="http://schemas.openxmlformats.org/officeDocument/2006/relationships/tags" Target="../tags/tag26.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6.xml"/><Relationship Id="rId5" Type="http://schemas.openxmlformats.org/officeDocument/2006/relationships/tags" Target="../tags/tag31.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4265" y="1951990"/>
            <a:ext cx="7543800" cy="1991360"/>
          </a:xfrm>
        </p:spPr>
        <p:txBody>
          <a:bodyPr/>
          <a:lstStyle/>
          <a:p>
            <a: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我跟流浪貓</a:t>
            </a:r>
            <a:b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br>
            <a: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   學到的16堂課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40815" y="1821180"/>
            <a:ext cx="6716395"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p:txBody>
      </p:sp>
      <p:grpSp>
        <p:nvGrpSpPr>
          <p:cNvPr id="9" name="组合 8"/>
          <p:cNvGrpSpPr/>
          <p:nvPr>
            <p:custDataLst>
              <p:tags r:id="rId2"/>
            </p:custDataLst>
          </p:nvPr>
        </p:nvGrpSpPr>
        <p:grpSpPr>
          <a:xfrm>
            <a:off x="553720" y="1139190"/>
            <a:ext cx="744093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754380" y="359410"/>
            <a:ext cx="7435735"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閱讀</a:t>
            </a: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《我跟流浪貓學到的16堂課》</a:t>
            </a:r>
            <a:endParaRPr lang="zh-CN" altLang="en-US" sz="3600" b="1" spc="480"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5" name="内容占位符 2"/>
          <p:cNvSpPr>
            <a:spLocks noGrp="1"/>
          </p:cNvSpPr>
          <p:nvPr/>
        </p:nvSpPr>
        <p:spPr>
          <a:xfrm>
            <a:off x="1861820" y="2350770"/>
            <a:ext cx="6561455" cy="3534410"/>
          </a:xfrm>
          <a:prstGeom prst="rect">
            <a:avLst/>
          </a:prstGeom>
          <a:effectLst>
            <a:softEdge rad="215900"/>
          </a:effectLst>
        </p:spPr>
        <p:txBody>
          <a:bodyPr vert="horz" lIns="91440" tIns="45720" rIns="91440" bIns="45720" rtlCol="0">
            <a:normAutofit fontScale="90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gn="l">
              <a:buFont typeface="Arial" panose="020B0604020202020204" pitchFamily="34" charset="0"/>
              <a:buChar char="•"/>
            </a:pPr>
            <a:r>
              <a:rPr lang="en-US" altLang="zh-CN"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tx1">
                      <a:lumMod val="50000"/>
                      <a:lumOff val="50000"/>
                    </a:schemeClr>
                  </a:solidFill>
                </a:ln>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j-cs"/>
                <a:sym typeface="+mn-ea"/>
              </a:rPr>
              <a:t>我跟「流浪貓」學到的</a:t>
            </a:r>
            <a:endParaRPr lang="zh-CN" altLang="en-US" sz="220" b="1" dirty="0">
              <a:ln>
                <a:solidFill>
                  <a:schemeClr val="tx1">
                    <a:lumMod val="50000"/>
                    <a:lumOff val="50000"/>
                  </a:schemeClr>
                </a:solidFill>
              </a:ln>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algn="l">
              <a:buFont typeface="Arial" panose="020B0604020202020204" pitchFamily="34" charset="0"/>
              <a:buChar char="•"/>
            </a:pPr>
            <a:r>
              <a:rPr lang="zh-CN" altLang="en-US" sz="4000" b="1" dirty="0">
                <a:ln>
                  <a:solidFill>
                    <a:schemeClr val="tx1">
                      <a:lumMod val="50000"/>
                      <a:lumOff val="50000"/>
                    </a:schemeClr>
                  </a:solidFill>
                </a:ln>
                <a:solidFill>
                  <a:srgbClr val="FF881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mn-ea"/>
              </a:rPr>
              <a:t> 我看「流浪貓」</a:t>
            </a:r>
          </a:p>
          <a:p>
            <a:pPr algn="l">
              <a:buFont typeface="Arial" panose="020B0604020202020204" pitchFamily="34" charset="0"/>
              <a:buChar char="•"/>
            </a:pPr>
            <a:r>
              <a:rPr lang="zh-CN" altLang="en-US" sz="4000" b="1" dirty="0">
                <a:solidFill>
                  <a:srgbClr val="FF881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mn-ea"/>
              </a:rPr>
              <a:t> 「貓」眼看世界</a:t>
            </a:r>
          </a:p>
          <a:p>
            <a:pPr algn="l">
              <a:buFont typeface="Arial" panose="020B0604020202020204" pitchFamily="34" charset="0"/>
              <a:buChar char="•"/>
            </a:pPr>
            <a:r>
              <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accent1"/>
                  </a:solidFill>
                </a:ln>
                <a:solidFill>
                  <a:schemeClr val="tx1">
                    <a:lumMod val="65000"/>
                    <a:lumOff val="3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事件評論</a:t>
            </a:r>
            <a:endPar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endParaRPr>
          </a:p>
          <a:p>
            <a:pPr algn="l">
              <a:buFont typeface="Arial" panose="020B0604020202020204" pitchFamily="34" charset="0"/>
              <a:buChar char="•"/>
            </a:pPr>
            <a:r>
              <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accent1"/>
                  </a:solidFill>
                </a:ln>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作品賞析</a:t>
            </a:r>
          </a:p>
          <a:p>
            <a:pPr marL="0" indent="0" algn="l">
              <a:buFont typeface="Arial" panose="020B0604020202020204" pitchFamily="34" charset="0"/>
              <a:buNone/>
            </a:pPr>
            <a:r>
              <a:rPr lang="zh-CN" altLang="en-US" sz="28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p>
        </p:txBody>
      </p:sp>
      <p:sp>
        <p:nvSpPr>
          <p:cNvPr id="4" name="内容占位符 3"/>
          <p:cNvSpPr>
            <a:spLocks noGrp="1"/>
          </p:cNvSpPr>
          <p:nvPr>
            <p:ph idx="1"/>
          </p:nvPr>
        </p:nvSpPr>
        <p:spPr>
          <a:xfrm>
            <a:off x="754380" y="1397635"/>
            <a:ext cx="1984375" cy="737870"/>
          </a:xfrm>
          <a:gradFill>
            <a:gsLst>
              <a:gs pos="0">
                <a:srgbClr val="007BD3"/>
              </a:gs>
              <a:gs pos="100000">
                <a:srgbClr val="034373"/>
              </a:gs>
            </a:gsLst>
            <a:lin scaled="0"/>
          </a:gradFill>
          <a:ln>
            <a:solidFill>
              <a:srgbClr val="346EAD"/>
            </a:solidFill>
          </a:ln>
          <a:effectLst>
            <a:softEdge rad="215900"/>
          </a:effectLst>
        </p:spPr>
        <p:txBody>
          <a:bodyPr>
            <a:normAutofit/>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endParaRPr lang="zh-CN" altLang="en-US"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80185" y="2809611"/>
            <a:ext cx="6586220" cy="25533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閱讀本書後，</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舉行讀書會，與同學聊書</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，分享</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其中一、兩堂課的</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讀後感。可</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以先</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略述作者從流浪貓身上學到甚麼，再結合自己的經歷和感受，談談自己從中學到甚麼。</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6660010"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我跟「流浪貓」學到的</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96532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64310" y="2611755"/>
            <a:ext cx="6704965" cy="3538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作者認為流浪貓的遭遇是人類造成的，人類有責任還牠們一個生存空間、生存權利，但書中也記錄了對流浪貓遭遇的其他意見</a:t>
            </a:r>
            <a:r>
              <a:rPr lang="zh-CN" sz="3200" b="0" kern="0" spc="-510" dirty="0">
                <a:solidFill>
                  <a:srgbClr val="333333"/>
                </a:solidFill>
                <a:latin typeface="標楷體" panose="03000509000000000000" pitchFamily="65" charset="-120"/>
                <a:ea typeface="標楷體" panose="03000509000000000000" pitchFamily="65" charset="-120"/>
                <a:cs typeface="Times New Roman" panose="02020603050405020304" charset="0"/>
              </a:rPr>
              <a:t>—</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 一些以人類利益為本位的意見。試以</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書中的事件為例，也可結合個人經歷和其他事件，</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談談你對「流浪貓」的看法。</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4705629"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我看「流浪貓」</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44930" y="2699385"/>
            <a:ext cx="6704965" cy="25533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閱讀貓祖母、大佬、二佬、三妹、黑白或貓妹妹的故事後，就其遭遇進行探討、反思</a:t>
            </a:r>
            <a:r>
              <a:rPr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推貓及人</a:t>
            </a:r>
            <a:r>
              <a:rPr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然後以其身份，用文字或說話講述自己的流浪經歷，並</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抒發情感和表達訴求。</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4705629"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「貓」眼看世界</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64310" y="2809875"/>
            <a:ext cx="6285788"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以「人性與生命尊嚴」為題，評論書中的某個事件，並作反思</a:t>
            </a:r>
            <a:r>
              <a:rPr lang="zh-CN" sz="3200" b="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2751248"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事件評論</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2"/>
            </p:custDataLst>
          </p:nvPr>
        </p:nvSpPr>
        <p:spPr>
          <a:xfrm>
            <a:off x="3961765" y="664535"/>
            <a:ext cx="2806648" cy="811761"/>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TW" altLang="en-US" sz="4800" b="1"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延伸活動</a:t>
            </a:r>
            <a:endParaRPr lang="zh-HK" altLang="en-US" sz="48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endParaRPr>
          </a:p>
        </p:txBody>
      </p:sp>
      <p:sp>
        <p:nvSpPr>
          <p:cNvPr id="2" name="Title 6"/>
          <p:cNvSpPr txBox="1"/>
          <p:nvPr>
            <p:custDataLst>
              <p:tags r:id="rId3"/>
            </p:custDataLst>
          </p:nvPr>
        </p:nvSpPr>
        <p:spPr>
          <a:xfrm>
            <a:off x="4288869" y="2525668"/>
            <a:ext cx="4781550" cy="811761"/>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800" strike="noStrike" spc="388" noProof="1" smtClean="0">
                <a:ln w="10160">
                  <a:solidFill>
                    <a:schemeClr val="tx1">
                      <a:lumMod val="75000"/>
                      <a:lumOff val="25000"/>
                    </a:schemeClr>
                  </a:solidFill>
                  <a:prstDash val="solid"/>
                </a:ln>
                <a:solidFill>
                  <a:schemeClr val="tx1">
                    <a:lumMod val="75000"/>
                    <a:lumOff val="25000"/>
                  </a:schemeClr>
                </a:solidFill>
                <a:effectLst/>
                <a:uFillTx/>
                <a:latin typeface="微软雅黑" panose="020B0503020204020204" charset="-122"/>
                <a:ea typeface="微软雅黑" panose="020B0503020204020204" charset="-122"/>
                <a:cs typeface="微软雅黑" panose="020B0503020204020204" charset="-122"/>
                <a:sym typeface="+mn-ea"/>
              </a:rPr>
              <a:t>其他</a:t>
            </a:r>
            <a:r>
              <a:rPr lang="zh-CN" altLang="en-US" sz="4800" b="1" strike="noStrike" spc="388" noProof="1" smtClean="0">
                <a:ln w="10160">
                  <a:solidFill>
                    <a:schemeClr val="tx1">
                      <a:lumMod val="75000"/>
                      <a:lumOff val="25000"/>
                    </a:schemeClr>
                  </a:solidFill>
                  <a:prstDash val="solid"/>
                </a:ln>
                <a:solidFill>
                  <a:schemeClr val="tx1">
                    <a:lumMod val="75000"/>
                    <a:lumOff val="25000"/>
                  </a:schemeClr>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真實</a:t>
            </a:r>
            <a:r>
              <a:rPr lang="zh-CN" altLang="en-US" sz="4800" b="1" strike="noStrike" spc="388" noProof="1" smtClean="0">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故事</a:t>
            </a:r>
            <a:endParaRPr lang="zh-CN" altLang="en-US" sz="4800" b="1" strike="noStrike" spc="388" noProof="1">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5" name="Title 6"/>
          <p:cNvSpPr txBox="1"/>
          <p:nvPr>
            <p:custDataLst>
              <p:tags r:id="rId4"/>
            </p:custDataLst>
          </p:nvPr>
        </p:nvSpPr>
        <p:spPr>
          <a:xfrm>
            <a:off x="3961765" y="1714773"/>
            <a:ext cx="2419350" cy="8108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同場</a:t>
            </a:r>
            <a:r>
              <a:rPr lang="zh-HK" altLang="en-US" sz="48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加映</a:t>
            </a:r>
          </a:p>
        </p:txBody>
      </p:sp>
      <p:graphicFrame>
        <p:nvGraphicFramePr>
          <p:cNvPr id="6" name="对象 7"/>
          <p:cNvGraphicFramePr/>
          <p:nvPr>
            <p:extLst>
              <p:ext uri="{D42A27DB-BD31-4B8C-83A1-F6EECF244321}">
                <p14:modId xmlns:p14="http://schemas.microsoft.com/office/powerpoint/2010/main" val="1373383651"/>
              </p:ext>
            </p:extLst>
          </p:nvPr>
        </p:nvGraphicFramePr>
        <p:xfrm>
          <a:off x="226523" y="664535"/>
          <a:ext cx="3521820" cy="4938243"/>
        </p:xfrm>
        <a:graphic>
          <a:graphicData uri="http://schemas.openxmlformats.org/presentationml/2006/ole">
            <mc:AlternateContent xmlns:mc="http://schemas.openxmlformats.org/markup-compatibility/2006">
              <mc:Choice xmlns:v="urn:schemas-microsoft-com:vml" Requires="v">
                <p:oleObj spid="_x0000_s2056" r:id="rId6" imgW="2506980" imgH="3825240" progId="Paint.Picture">
                  <p:embed/>
                </p:oleObj>
              </mc:Choice>
              <mc:Fallback>
                <p:oleObj r:id="rId6" imgW="2506980" imgH="3825240" progId="Paint.Picture">
                  <p:embed/>
                  <p:pic>
                    <p:nvPicPr>
                      <p:cNvPr id="8" name="对象 7"/>
                      <p:cNvPicPr/>
                      <p:nvPr/>
                    </p:nvPicPr>
                    <p:blipFill>
                      <a:blip r:embed="rId7"/>
                      <a:stretch>
                        <a:fillRect/>
                      </a:stretch>
                    </p:blipFill>
                    <p:spPr>
                      <a:xfrm>
                        <a:off x="226523" y="664535"/>
                        <a:ext cx="3521820" cy="4938243"/>
                      </a:xfrm>
                      <a:prstGeom prst="rect">
                        <a:avLst/>
                      </a:prstGeom>
                    </p:spPr>
                  </p:pic>
                </p:oleObj>
              </mc:Fallback>
            </mc:AlternateContent>
          </a:graphicData>
        </a:graphic>
      </p:graphicFrame>
    </p:spTree>
    <p:extLst>
      <p:ext uri="{BB962C8B-B14F-4D97-AF65-F5344CB8AC3E}">
        <p14:creationId xmlns:p14="http://schemas.microsoft.com/office/powerpoint/2010/main" val="37194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ox(in)">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866140" y="992894"/>
            <a:ext cx="4041775"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我們都不要</a:t>
            </a: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流浪</a:t>
            </a:r>
            <a:endPar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 name="Title 6"/>
          <p:cNvSpPr txBox="1"/>
          <p:nvPr>
            <p:custDataLst>
              <p:tags r:id="rId2"/>
            </p:custDataLst>
          </p:nvPr>
        </p:nvSpPr>
        <p:spPr>
          <a:xfrm>
            <a:off x="660399" y="2355850"/>
            <a:ext cx="7211753" cy="93408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我們生於小康之家</a:t>
            </a:r>
            <a:r>
              <a:rPr lang="zh-CN" altLang="en-US" sz="2400"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爺爺對我們</a:t>
            </a:r>
            <a:r>
              <a:rPr lang="zh-CN" altLang="en-US" sz="3200" b="1" strike="noStrike" spc="388" noProof="1" smtClean="0">
                <a:ln w="22225">
                  <a:solidFill>
                    <a:schemeClr val="accent2"/>
                  </a:solidFill>
                  <a:prstDash val="solid"/>
                </a:ln>
                <a:solidFill>
                  <a:schemeClr val="accent2">
                    <a:lumMod val="40000"/>
                    <a:lumOff val="60000"/>
                  </a:schemeClr>
                </a:solidFill>
                <a:uFillTx/>
                <a:latin typeface="微软雅黑" panose="020B0503020204020204" charset="-122"/>
                <a:ea typeface="微软雅黑" panose="020B0503020204020204" charset="-122"/>
                <a:cs typeface="微软雅黑" panose="020B0503020204020204" charset="-122"/>
                <a:sym typeface="+mn-ea"/>
              </a:rPr>
              <a:t>寵愛有加</a:t>
            </a:r>
            <a:endPar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7" name="Title 6"/>
          <p:cNvSpPr txBox="1"/>
          <p:nvPr>
            <p:custDataLst>
              <p:tags r:id="rId3"/>
            </p:custDataLst>
          </p:nvPr>
        </p:nvSpPr>
        <p:spPr>
          <a:xfrm>
            <a:off x="660400" y="3597275"/>
            <a:ext cx="4247515" cy="29038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你要是想「</a:t>
            </a: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帶</a:t>
            </a: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」我回家</a:t>
            </a:r>
            <a:r>
              <a:rPr lang="zh-CN" altLang="en-US" sz="2800"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a:t>
            </a:r>
            <a:endParaRPr lang="zh-CN" altLang="en-US" sz="2800" b="1"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endParaRPr>
          </a:p>
          <a:p>
            <a:pPr marL="0" lvl="0" indent="0" algn="l" fontAlgn="base">
              <a:lnSpc>
                <a:spcPct val="100000"/>
              </a:lnSpc>
              <a:spcBef>
                <a:spcPts val="0"/>
              </a:spcBef>
              <a:spcAft>
                <a:spcPts val="0"/>
              </a:spcAft>
              <a:buSzPct val="100000"/>
              <a:buNone/>
            </a:pPr>
            <a:r>
              <a:rPr lang="zh-CN" altLang="en-US" sz="2400" spc="388" dirty="0" smtClean="0">
                <a:ln w="3175">
                  <a:noFill/>
                  <a:prstDash val="dash"/>
                </a:ln>
                <a:uFillTx/>
                <a:latin typeface="微软雅黑" panose="020B0503020204020204" charset="-122"/>
                <a:ea typeface="微软雅黑" panose="020B0503020204020204" charset="-122"/>
                <a:cs typeface="微软雅黑" panose="020B0503020204020204" charset="-122"/>
                <a:sym typeface="+mn-ea"/>
              </a:rPr>
              <a:t>請三思</a:t>
            </a:r>
          </a:p>
          <a:p>
            <a:pPr marL="0" lvl="0" indent="0" algn="l" fontAlgn="base">
              <a:lnSpc>
                <a:spcPct val="100000"/>
              </a:lnSpc>
              <a:spcBef>
                <a:spcPts val="0"/>
              </a:spcBef>
              <a:spcAft>
                <a:spcPts val="0"/>
              </a:spcAft>
              <a:buSzPct val="100000"/>
              <a:buNone/>
            </a:pPr>
            <a:r>
              <a:rPr lang="zh-CN" altLang="en-US" sz="2400" spc="388" dirty="0" smtClean="0">
                <a:ln w="3175">
                  <a:noFill/>
                  <a:prstDash val="dash"/>
                </a:ln>
                <a:uFillTx/>
                <a:latin typeface="微软雅黑" panose="020B0503020204020204" charset="-122"/>
                <a:ea typeface="微软雅黑" panose="020B0503020204020204" charset="-122"/>
                <a:cs typeface="微软雅黑" panose="020B0503020204020204" charset="-122"/>
                <a:sym typeface="+mn-ea"/>
              </a:rPr>
              <a:t>我</a:t>
            </a: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不是貨物，更不是玩物</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請承諾</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終身承諾</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給我一個</a:t>
            </a:r>
            <a:r>
              <a:rPr lang="zh-CN" altLang="en-US" sz="3200" b="1" spc="388" dirty="0">
                <a:ln w="22225">
                  <a:solidFill>
                    <a:schemeClr val="bg1">
                      <a:lumMod val="65000"/>
                    </a:schemeClr>
                  </a:solidFill>
                  <a:prstDash val="solid"/>
                </a:ln>
                <a:gradFill>
                  <a:gsLst>
                    <a:gs pos="0">
                      <a:srgbClr val="9EE256"/>
                    </a:gs>
                    <a:gs pos="100000">
                      <a:srgbClr val="52762D"/>
                    </a:gs>
                  </a:gsLst>
                  <a:lin scaled="0"/>
                </a:gradFill>
                <a:uFillTx/>
                <a:latin typeface="微软雅黑" panose="020B0503020204020204" charset="-122"/>
                <a:ea typeface="微软雅黑" panose="020B0503020204020204" charset="-122"/>
                <a:cs typeface="微软雅黑" panose="020B0503020204020204" charset="-122"/>
                <a:sym typeface="+mn-ea"/>
              </a:rPr>
              <a:t>安樂窩</a:t>
            </a:r>
          </a:p>
          <a:p>
            <a:pPr marL="0" lvl="0" indent="0" algn="l" fontAlgn="base">
              <a:lnSpc>
                <a:spcPct val="100000"/>
              </a:lnSpc>
              <a:spcBef>
                <a:spcPts val="0"/>
              </a:spcBef>
              <a:spcAft>
                <a:spcPts val="0"/>
              </a:spcAft>
              <a:buSzPct val="100000"/>
              <a:buNone/>
            </a:pPr>
            <a:endParaRPr lang="zh-CN" altLang="en-US" sz="2800" spc="388" dirty="0">
              <a:ln w="3175">
                <a:noFill/>
                <a:prstDash val="dash"/>
              </a:ln>
              <a:uFillTx/>
              <a:latin typeface="微软雅黑" panose="020B0503020204020204" charset="-122"/>
              <a:ea typeface="微软雅黑" panose="020B0503020204020204" charset="-122"/>
              <a:cs typeface="微软雅黑" panose="020B0503020204020204" charset="-122"/>
              <a:sym typeface="+mn-ea"/>
            </a:endParaRPr>
          </a:p>
        </p:txBody>
      </p:sp>
      <p:sp>
        <p:nvSpPr>
          <p:cNvPr id="8" name="Title 6"/>
          <p:cNvSpPr txBox="1"/>
          <p:nvPr>
            <p:custDataLst>
              <p:tags r:id="rId4"/>
            </p:custDataLst>
          </p:nvPr>
        </p:nvSpPr>
        <p:spPr>
          <a:xfrm>
            <a:off x="660400" y="273685"/>
            <a:ext cx="477024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TW" altLang="en-US" sz="3600" b="1" spc="388" noProof="1">
                <a:ln w="3175">
                  <a:noFill/>
                  <a:prstDash val="dash"/>
                </a:ln>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故事一：</a:t>
            </a:r>
            <a:r>
              <a:rPr lang="zh-TW" altLang="en-US" sz="3200" b="1" spc="388" noProof="1" smtClean="0">
                <a:ln w="22225">
                  <a:solidFill>
                    <a:schemeClr val="accent2"/>
                  </a:solidFill>
                  <a:prstDash val="solid"/>
                </a:ln>
                <a:solidFill>
                  <a:schemeClr val="tx2">
                    <a:lumMod val="75000"/>
                  </a:schemeClr>
                </a:solidFill>
                <a:latin typeface="微软雅黑" panose="020B0503020204020204" charset="-122"/>
                <a:ea typeface="微软雅黑" panose="020B0503020204020204" charset="-122"/>
                <a:cs typeface="微软雅黑" panose="020B0503020204020204" charset="-122"/>
                <a:sym typeface="+mn-ea"/>
              </a:rPr>
              <a:t>小貓的願望</a:t>
            </a:r>
            <a:endParaRPr lang="zh-CN" altLang="en-US" sz="3200" b="1" strike="noStrike" spc="388" noProof="1">
              <a:ln w="3175">
                <a:noFill/>
                <a:prstDash val="dash"/>
              </a:ln>
              <a:solidFill>
                <a:schemeClr val="tx2">
                  <a:lumMod val="7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9" name="图片 1" descr="微信图片_20200622175331_副本_副本"/>
          <p:cNvPicPr>
            <a:picLocks noChangeAspect="1"/>
          </p:cNvPicPr>
          <p:nvPr/>
        </p:nvPicPr>
        <p:blipFill rotWithShape="1">
          <a:blip r:embed="rId6">
            <a:extLst>
              <a:ext uri="{BEBA8EAE-BF5A-486C-A8C5-ECC9F3942E4B}">
                <a14:imgProps xmlns:a14="http://schemas.microsoft.com/office/drawing/2010/main">
                  <a14:imgLayer r:embed="rId7">
                    <a14:imgEffect>
                      <a14:artisticPaintBrush/>
                    </a14:imgEffect>
                  </a14:imgLayer>
                </a14:imgProps>
              </a:ext>
              <a:ext uri="{28A0092B-C50C-407E-A947-70E740481C1C}">
                <a14:useLocalDpi xmlns:a14="http://schemas.microsoft.com/office/drawing/2010/main" val="0"/>
              </a:ext>
            </a:extLst>
          </a:blip>
          <a:srcRect/>
          <a:stretch/>
        </p:blipFill>
        <p:spPr>
          <a:xfrm flipH="1">
            <a:off x="5175712" y="1799055"/>
            <a:ext cx="2694121" cy="4123113"/>
          </a:xfrm>
          <a:prstGeom prst="ellipse">
            <a:avLst/>
          </a:prstGeom>
          <a:ln w="63500" cap="rnd">
            <a:gradFill>
              <a:gsLst>
                <a:gs pos="0">
                  <a:schemeClr val="accent1"/>
                </a:gs>
                <a:gs pos="74000">
                  <a:schemeClr val="accent1">
                    <a:lumMod val="75000"/>
                  </a:schemeClr>
                </a:gs>
                <a:gs pos="83000">
                  <a:schemeClr val="accent5">
                    <a:lumMod val="75000"/>
                  </a:schemeClr>
                </a:gs>
                <a:gs pos="100000">
                  <a:schemeClr val="accent5">
                    <a:lumMod val="75000"/>
                  </a:schemeClr>
                </a:gs>
              </a:gsLst>
              <a:lin ang="5400000" scaled="1"/>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4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linds(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linds(horizontal)">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ox(in)">
                                      <p:cBhvr>
                                        <p:cTn id="30" dur="2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box(in)">
                                      <p:cBhvr>
                                        <p:cTn id="35" dur="20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39">
                                            <p:txEl>
                                              <p:pRg st="0" end="0"/>
                                            </p:txEl>
                                          </p:spTgt>
                                        </p:tgtEl>
                                        <p:attrNameLst>
                                          <p:attrName>style.visibility</p:attrName>
                                        </p:attrNameLst>
                                      </p:cBhvr>
                                      <p:to>
                                        <p:strVal val="visible"/>
                                      </p:to>
                                    </p:set>
                                    <p:anim calcmode="lin" valueType="num">
                                      <p:cBhvr additive="base">
                                        <p:cTn id="40" dur="50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1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625764" y="1596737"/>
            <a:ext cx="6597996"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p:txBody>
      </p:sp>
      <p:sp>
        <p:nvSpPr>
          <p:cNvPr id="139" name="Title 6"/>
          <p:cNvSpPr txBox="1"/>
          <p:nvPr>
            <p:custDataLst>
              <p:tags r:id="rId2"/>
            </p:custDataLst>
          </p:nvPr>
        </p:nvSpPr>
        <p:spPr>
          <a:xfrm>
            <a:off x="625764" y="620199"/>
            <a:ext cx="236347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小</a:t>
            </a:r>
            <a:r>
              <a:rPr lang="zh-HK" altLang="en-US" sz="4400" strike="noStrike" noProof="1">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貓</a:t>
            </a:r>
            <a:r>
              <a:rPr lang="zh-CN" altLang="en-US" sz="40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之家</a:t>
            </a:r>
          </a:p>
        </p:txBody>
      </p:sp>
      <p:sp>
        <p:nvSpPr>
          <p:cNvPr id="6" name="Title 6"/>
          <p:cNvSpPr txBox="1"/>
          <p:nvPr>
            <p:custDataLst>
              <p:tags r:id="rId3"/>
            </p:custDataLst>
          </p:nvPr>
        </p:nvSpPr>
        <p:spPr>
          <a:xfrm>
            <a:off x="767369" y="1726912"/>
            <a:ext cx="4951787" cy="3894656"/>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爺爺是個貓痴，前後養了十多隻貓，包括我老爸二狗子和媽媽鹿鹿。家裏有兩個房間改建成貓屋，讓眾貓有寬敞而舒適的生活空間。</a:t>
            </a:r>
          </a:p>
          <a:p>
            <a:pPr marL="0" lvl="0" indent="0" algn="l" fontAlgn="base">
              <a:lnSpc>
                <a:spcPct val="100000"/>
              </a:lnSpc>
              <a:spcBef>
                <a:spcPts val="1000"/>
              </a:spcBef>
              <a:spcAft>
                <a:spcPts val="0"/>
              </a:spcAft>
              <a:buSzPct val="100000"/>
              <a:buNone/>
            </a:pP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媽媽懷孕後，爺爺特為她打造一個衛生、寧靜的產房和育嬰室，我們七小福就是在這裏出生。剛出生的頭一個月，媽媽寸步不離的跟我們一起生活，爺爺每天多次探望我們，有時還幫忙餵奶，老爸反而不管我們。</a:t>
            </a:r>
          </a:p>
        </p:txBody>
      </p:sp>
      <p:grpSp>
        <p:nvGrpSpPr>
          <p:cNvPr id="7" name="群組 6"/>
          <p:cNvGrpSpPr/>
          <p:nvPr/>
        </p:nvGrpSpPr>
        <p:grpSpPr>
          <a:xfrm>
            <a:off x="5827222" y="975995"/>
            <a:ext cx="3070909" cy="3653619"/>
            <a:chOff x="6134793" y="1350643"/>
            <a:chExt cx="3308465" cy="3936251"/>
          </a:xfrm>
        </p:grpSpPr>
        <p:sp>
          <p:nvSpPr>
            <p:cNvPr id="5" name="矩形 4"/>
            <p:cNvSpPr/>
            <p:nvPr/>
          </p:nvSpPr>
          <p:spPr>
            <a:xfrm>
              <a:off x="6134793" y="1350643"/>
              <a:ext cx="3308465" cy="3936251"/>
            </a:xfrm>
            <a:prstGeom prst="rect">
              <a:avLst/>
            </a:prstGeom>
            <a:solidFill>
              <a:schemeClr val="tx1">
                <a:lumMod val="75000"/>
                <a:lumOff val="2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377935" y="1529771"/>
              <a:ext cx="2867725" cy="3577994"/>
            </a:xfrm>
            <a:prstGeom prst="rect">
              <a:avLst/>
            </a:prstGeom>
          </p:spPr>
        </p:pic>
      </p:grpSp>
    </p:spTree>
    <p:custDataLst>
      <p:tags r:id="rId1"/>
    </p:custDataLst>
    <p:extLst>
      <p:ext uri="{BB962C8B-B14F-4D97-AF65-F5344CB8AC3E}">
        <p14:creationId xmlns:p14="http://schemas.microsoft.com/office/powerpoint/2010/main" val="27029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2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002319" y="1722509"/>
            <a:ext cx="5748726"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en-US" altLang="zh-CN" sz="2400">
                <a:solidFill>
                  <a:srgbClr val="333333"/>
                </a:solidFill>
                <a:latin typeface="Times New Roman" panose="02020603050405020304" charset="0"/>
                <a:ea typeface="楷体" panose="02010609060101010101" charset="-122"/>
                <a:cs typeface="Times New Roman" panose="02020603050405020304" charset="0"/>
                <a:sym typeface="+mn-ea"/>
              </a:rPr>
              <a:t>                      </a:t>
            </a: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p:txBody>
      </p:sp>
      <p:sp>
        <p:nvSpPr>
          <p:cNvPr id="139" name="Title 6"/>
          <p:cNvSpPr txBox="1"/>
          <p:nvPr>
            <p:custDataLst>
              <p:tags r:id="rId2"/>
            </p:custDataLst>
          </p:nvPr>
        </p:nvSpPr>
        <p:spPr>
          <a:xfrm>
            <a:off x="683895" y="338299"/>
            <a:ext cx="236347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小</a:t>
            </a:r>
            <a:r>
              <a:rPr lang="zh-HK" altLang="en-US" sz="4400" strike="noStrike" noProof="1">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貓</a:t>
            </a:r>
            <a:r>
              <a:rPr lang="zh-CN" altLang="en-US" sz="40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心聲</a:t>
            </a:r>
          </a:p>
        </p:txBody>
      </p:sp>
      <p:sp>
        <p:nvSpPr>
          <p:cNvPr id="6" name="Title 6"/>
          <p:cNvSpPr txBox="1"/>
          <p:nvPr>
            <p:custDataLst>
              <p:tags r:id="rId3"/>
            </p:custDataLst>
          </p:nvPr>
        </p:nvSpPr>
        <p:spPr>
          <a:xfrm>
            <a:off x="3668407" y="1818703"/>
            <a:ext cx="4745118" cy="1919756"/>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你們可別以為爺爺是個上了年紀的人，其實他是個年輕的寵物店老闆。他經常跟我們說：「爺爺會幫你們找個新家，讓你們幸福快樂地成長。」</a:t>
            </a:r>
          </a:p>
        </p:txBody>
      </p:sp>
      <p:sp>
        <p:nvSpPr>
          <p:cNvPr id="8" name="Title 6"/>
          <p:cNvSpPr txBox="1"/>
          <p:nvPr>
            <p:custDataLst>
              <p:tags r:id="rId4"/>
            </p:custDataLst>
          </p:nvPr>
        </p:nvSpPr>
        <p:spPr>
          <a:xfrm>
            <a:off x="3668405" y="3647878"/>
            <a:ext cx="4745119" cy="118109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爺爺雖然經營寵物店，但卻從不把我們視作貨物，他要求買家與他保持聯絡，讓他知道孫兒的生活狀況。</a:t>
            </a:r>
          </a:p>
        </p:txBody>
      </p:sp>
      <p:sp>
        <p:nvSpPr>
          <p:cNvPr id="10" name="Title 6"/>
          <p:cNvSpPr txBox="1"/>
          <p:nvPr>
            <p:custDataLst>
              <p:tags r:id="rId5"/>
            </p:custDataLst>
          </p:nvPr>
        </p:nvSpPr>
        <p:spPr>
          <a:xfrm>
            <a:off x="3668405" y="4846842"/>
            <a:ext cx="4745120" cy="8108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我們待價而沽，卻不是一般的商品，我們是有血有肉的生命！</a:t>
            </a:r>
          </a:p>
        </p:txBody>
      </p:sp>
      <p:sp>
        <p:nvSpPr>
          <p:cNvPr id="11" name="Title 6"/>
          <p:cNvSpPr txBox="1"/>
          <p:nvPr>
            <p:custDataLst>
              <p:tags r:id="rId6"/>
            </p:custDataLst>
          </p:nvPr>
        </p:nvSpPr>
        <p:spPr>
          <a:xfrm>
            <a:off x="3221990" y="819752"/>
            <a:ext cx="571821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CN" altLang="en-US" sz="3600" b="1" spc="388" dirty="0">
                <a:ln w="10160">
                  <a:solidFill>
                    <a:schemeClr val="tx1">
                      <a:lumMod val="65000"/>
                      <a:lumOff val="35000"/>
                    </a:schemeClr>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請</a:t>
            </a:r>
            <a:r>
              <a:rPr lang="zh-CN"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善待我們，別始亂終棄！</a:t>
            </a:r>
          </a:p>
        </p:txBody>
      </p:sp>
      <p:sp>
        <p:nvSpPr>
          <p:cNvPr id="12" name="Title 6"/>
          <p:cNvSpPr txBox="1"/>
          <p:nvPr>
            <p:custDataLst>
              <p:tags r:id="rId7"/>
            </p:custDataLst>
          </p:nvPr>
        </p:nvSpPr>
        <p:spPr>
          <a:xfrm>
            <a:off x="3221990" y="203262"/>
            <a:ext cx="530938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base">
              <a:lnSpc>
                <a:spcPct val="100000"/>
              </a:lnSpc>
              <a:spcBef>
                <a:spcPts val="1000"/>
              </a:spcBef>
              <a:buSzPct val="100000"/>
            </a:pPr>
            <a:r>
              <a:rPr lang="zh-TW" altLang="en-US" sz="3600" b="1" spc="388" dirty="0">
                <a:ln w="10160">
                  <a:solidFill>
                    <a:schemeClr val="tx1">
                      <a:lumMod val="65000"/>
                      <a:lumOff val="35000"/>
                    </a:schemeClr>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養貓</a:t>
            </a:r>
            <a:r>
              <a:rPr lang="zh-TW"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是一份嚴肅的責任</a:t>
            </a:r>
            <a:r>
              <a:rPr lang="zh-CN" altLang="en-US" sz="3200" b="1" spc="388" dirty="0" smtClean="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endParaRPr>
          </a:p>
        </p:txBody>
      </p:sp>
      <p:grpSp>
        <p:nvGrpSpPr>
          <p:cNvPr id="9" name="群組 8"/>
          <p:cNvGrpSpPr/>
          <p:nvPr/>
        </p:nvGrpSpPr>
        <p:grpSpPr>
          <a:xfrm>
            <a:off x="139797" y="1464718"/>
            <a:ext cx="3451665" cy="3382124"/>
            <a:chOff x="237995" y="1446847"/>
            <a:chExt cx="2983996" cy="2923877"/>
          </a:xfrm>
        </p:grpSpPr>
        <p:sp>
          <p:nvSpPr>
            <p:cNvPr id="4" name="文本框 3"/>
            <p:cNvSpPr txBox="1"/>
            <p:nvPr/>
          </p:nvSpPr>
          <p:spPr>
            <a:xfrm>
              <a:off x="237995" y="1446847"/>
              <a:ext cx="2983996" cy="2923877"/>
            </a:xfrm>
            <a:prstGeom prst="rect">
              <a:avLst/>
            </a:prstGeom>
            <a:solidFill>
              <a:schemeClr val="tx1">
                <a:lumMod val="75000"/>
                <a:lumOff val="25000"/>
              </a:schemeClr>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wrap="square">
              <a:spAutoFit/>
            </a:bodyPr>
            <a:lstStyle/>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p:txBody>
        </p:sp>
        <p:pic>
          <p:nvPicPr>
            <p:cNvPr id="7" name="圖片 6"/>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p:blipFill>
          <p:spPr>
            <a:xfrm>
              <a:off x="439566" y="1612089"/>
              <a:ext cx="2607799" cy="2593391"/>
            </a:xfrm>
            <a:prstGeom prst="rect">
              <a:avLst/>
            </a:prstGeom>
          </p:spPr>
        </p:pic>
      </p:grpSp>
    </p:spTree>
    <p:custDataLst>
      <p:tags r:id="rId1"/>
    </p:custDataLst>
    <p:extLst>
      <p:ext uri="{BB962C8B-B14F-4D97-AF65-F5344CB8AC3E}">
        <p14:creationId xmlns:p14="http://schemas.microsoft.com/office/powerpoint/2010/main" val="134422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ox(in)">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80">
                                          <p:stCondLst>
                                            <p:cond delay="0"/>
                                          </p:stCondLst>
                                        </p:cTn>
                                        <p:tgtEl>
                                          <p:spTgt spid="11">
                                            <p:txEl>
                                              <p:pRg st="0" end="0"/>
                                            </p:txEl>
                                          </p:spTgt>
                                        </p:tgtEl>
                                      </p:cBhvr>
                                    </p:animEffect>
                                    <p:anim calcmode="lin" valueType="num">
                                      <p:cBhvr>
                                        <p:cTn id="27"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xEl>
                                              <p:pRg st="0" end="0"/>
                                            </p:txEl>
                                          </p:spTgt>
                                        </p:tgtEl>
                                      </p:cBhvr>
                                      <p:to x="100000" y="60000"/>
                                    </p:animScale>
                                    <p:animScale>
                                      <p:cBhvr>
                                        <p:cTn id="33" dur="166" decel="50000">
                                          <p:stCondLst>
                                            <p:cond delay="676"/>
                                          </p:stCondLst>
                                        </p:cTn>
                                        <p:tgtEl>
                                          <p:spTgt spid="11">
                                            <p:txEl>
                                              <p:pRg st="0" end="0"/>
                                            </p:txEl>
                                          </p:spTgt>
                                        </p:tgtEl>
                                      </p:cBhvr>
                                      <p:to x="100000" y="100000"/>
                                    </p:animScale>
                                    <p:animScale>
                                      <p:cBhvr>
                                        <p:cTn id="34" dur="26">
                                          <p:stCondLst>
                                            <p:cond delay="1312"/>
                                          </p:stCondLst>
                                        </p:cTn>
                                        <p:tgtEl>
                                          <p:spTgt spid="11">
                                            <p:txEl>
                                              <p:pRg st="0" end="0"/>
                                            </p:txEl>
                                          </p:spTgt>
                                        </p:tgtEl>
                                      </p:cBhvr>
                                      <p:to x="100000" y="80000"/>
                                    </p:animScale>
                                    <p:animScale>
                                      <p:cBhvr>
                                        <p:cTn id="35" dur="166" decel="50000">
                                          <p:stCondLst>
                                            <p:cond delay="1338"/>
                                          </p:stCondLst>
                                        </p:cTn>
                                        <p:tgtEl>
                                          <p:spTgt spid="11">
                                            <p:txEl>
                                              <p:pRg st="0" end="0"/>
                                            </p:txEl>
                                          </p:spTgt>
                                        </p:tgtEl>
                                      </p:cBhvr>
                                      <p:to x="100000" y="100000"/>
                                    </p:animScale>
                                    <p:animScale>
                                      <p:cBhvr>
                                        <p:cTn id="36" dur="26">
                                          <p:stCondLst>
                                            <p:cond delay="1642"/>
                                          </p:stCondLst>
                                        </p:cTn>
                                        <p:tgtEl>
                                          <p:spTgt spid="11">
                                            <p:txEl>
                                              <p:pRg st="0" end="0"/>
                                            </p:txEl>
                                          </p:spTgt>
                                        </p:tgtEl>
                                      </p:cBhvr>
                                      <p:to x="100000" y="90000"/>
                                    </p:animScale>
                                    <p:animScale>
                                      <p:cBhvr>
                                        <p:cTn id="37" dur="166" decel="50000">
                                          <p:stCondLst>
                                            <p:cond delay="1668"/>
                                          </p:stCondLst>
                                        </p:cTn>
                                        <p:tgtEl>
                                          <p:spTgt spid="11">
                                            <p:txEl>
                                              <p:pRg st="0" end="0"/>
                                            </p:txEl>
                                          </p:spTgt>
                                        </p:tgtEl>
                                      </p:cBhvr>
                                      <p:to x="100000" y="100000"/>
                                    </p:animScale>
                                    <p:animScale>
                                      <p:cBhvr>
                                        <p:cTn id="38" dur="26">
                                          <p:stCondLst>
                                            <p:cond delay="1808"/>
                                          </p:stCondLst>
                                        </p:cTn>
                                        <p:tgtEl>
                                          <p:spTgt spid="11">
                                            <p:txEl>
                                              <p:pRg st="0" end="0"/>
                                            </p:txEl>
                                          </p:spTgt>
                                        </p:tgtEl>
                                      </p:cBhvr>
                                      <p:to x="100000" y="95000"/>
                                    </p:animScale>
                                    <p:animScale>
                                      <p:cBhvr>
                                        <p:cTn id="39"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745691" y="900780"/>
            <a:ext cx="339725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民愛物</a:t>
            </a:r>
          </a:p>
        </p:txBody>
      </p:sp>
      <p:sp>
        <p:nvSpPr>
          <p:cNvPr id="30" name="文本框 29"/>
          <p:cNvSpPr txBox="1"/>
          <p:nvPr/>
        </p:nvSpPr>
        <p:spPr>
          <a:xfrm>
            <a:off x="4688840" y="1924050"/>
            <a:ext cx="3979545"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p:txBody>
      </p:sp>
      <p:sp>
        <p:nvSpPr>
          <p:cNvPr id="2" name="Title 6"/>
          <p:cNvSpPr txBox="1"/>
          <p:nvPr>
            <p:custDataLst>
              <p:tags r:id="rId2"/>
            </p:custDataLst>
          </p:nvPr>
        </p:nvSpPr>
        <p:spPr>
          <a:xfrm>
            <a:off x="4796155" y="2292350"/>
            <a:ext cx="3763010" cy="56451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我們曾在海邊</a:t>
            </a:r>
            <a:r>
              <a:rPr lang="zh-HK" altLang="en-US" sz="32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流浪</a:t>
            </a:r>
            <a:endParaRPr lang="zh-HK" altLang="en-US" sz="3200" b="1" strike="noStrike" spc="388" noProof="1">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黑体" panose="02010609060101010101" charset="-122"/>
              <a:ea typeface="黑体" panose="02010609060101010101" charset="-122"/>
              <a:cs typeface="黑体" panose="02010609060101010101" charset="-122"/>
              <a:sym typeface="+mn-ea"/>
            </a:endParaRPr>
          </a:p>
        </p:txBody>
      </p:sp>
      <p:sp>
        <p:nvSpPr>
          <p:cNvPr id="4" name="Title 6"/>
          <p:cNvSpPr txBox="1"/>
          <p:nvPr>
            <p:custDataLst>
              <p:tags r:id="rId3"/>
            </p:custDataLst>
          </p:nvPr>
        </p:nvSpPr>
        <p:spPr>
          <a:xfrm>
            <a:off x="4796790" y="3167380"/>
            <a:ext cx="3763010" cy="15494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200" b="1" strike="noStrike" spc="388" noProof="1">
                <a:ln w="22225">
                  <a:solidFill>
                    <a:schemeClr val="bg1">
                      <a:lumMod val="95000"/>
                    </a:schemeClr>
                  </a:solidFill>
                  <a:prstDash val="solid"/>
                </a:ln>
                <a:gradFill>
                  <a:gsLst>
                    <a:gs pos="0">
                      <a:srgbClr val="E30000"/>
                    </a:gs>
                    <a:gs pos="100000">
                      <a:srgbClr val="760303"/>
                    </a:gs>
                  </a:gsLst>
                  <a:lin scaled="0"/>
                </a:gradFill>
                <a:effectLst/>
                <a:uFillTx/>
                <a:latin typeface="微软雅黑" panose="020B0503020204020204" charset="-122"/>
                <a:ea typeface="微软雅黑" panose="020B0503020204020204" charset="-122"/>
                <a:cs typeface="微软雅黑" panose="020B0503020204020204" charset="-122"/>
                <a:sym typeface="+mn-ea"/>
              </a:rPr>
              <a:t>感恩</a:t>
            </a: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有你，</a:t>
            </a:r>
            <a:endParaRPr lang="zh-CN" altLang="en-US" sz="2800" b="1"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endParaRP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給我們一個</a:t>
            </a:r>
            <a:r>
              <a:rPr lang="zh-CN" altLang="en-US" sz="3200" b="1" spc="388" dirty="0">
                <a:ln w="22225">
                  <a:solidFill>
                    <a:schemeClr val="bg1">
                      <a:lumMod val="65000"/>
                    </a:schemeClr>
                  </a:solidFill>
                  <a:prstDash val="solid"/>
                </a:ln>
                <a:solidFill>
                  <a:schemeClr val="accent5">
                    <a:lumMod val="50000"/>
                  </a:schemeClr>
                </a:solidFill>
                <a:uFillTx/>
                <a:latin typeface="微软雅黑" panose="020B0503020204020204" charset="-122"/>
                <a:ea typeface="微软雅黑" panose="020B0503020204020204" charset="-122"/>
                <a:cs typeface="微软雅黑" panose="020B0503020204020204" charset="-122"/>
                <a:sym typeface="+mn-ea"/>
              </a:rPr>
              <a:t>安樂窩</a:t>
            </a:r>
            <a:r>
              <a:rPr lang="zh-CN" altLang="en-US" sz="3200" b="1" spc="388" dirty="0">
                <a:ln w="22225">
                  <a:solidFill>
                    <a:schemeClr val="bg1">
                      <a:lumMod val="65000"/>
                    </a:schemeClr>
                  </a:solidFill>
                  <a:prstDash val="solid"/>
                </a:ln>
                <a:gradFill>
                  <a:gsLst>
                    <a:gs pos="0">
                      <a:srgbClr val="9EE256"/>
                    </a:gs>
                    <a:gs pos="100000">
                      <a:srgbClr val="52762D"/>
                    </a:gs>
                  </a:gsLst>
                  <a:lin scaled="0"/>
                </a:gradFill>
                <a:uFillTx/>
                <a:latin typeface="微软雅黑" panose="020B0503020204020204" charset="-122"/>
                <a:ea typeface="微软雅黑" panose="020B0503020204020204" charset="-122"/>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pc="388"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為</a:t>
            </a:r>
            <a:r>
              <a:rPr lang="zh-CN" altLang="en-US" sz="3200" b="1" spc="-100" dirty="0">
                <a:ln w="10160">
                  <a:solidFill>
                    <a:schemeClr val="bg1">
                      <a:lumMod val="95000"/>
                    </a:schemeClr>
                  </a:solidFill>
                  <a:prstDash val="solid"/>
                </a:ln>
                <a:solidFill>
                  <a:schemeClr val="tx1"/>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「牠」</a:t>
            </a:r>
            <a:r>
              <a:rPr lang="zh-CN" altLang="en-US" sz="3200" b="1" spc="388" dirty="0">
                <a:ln w="10160">
                  <a:solidFill>
                    <a:schemeClr val="bg1">
                      <a:lumMod val="95000"/>
                    </a:schemeClr>
                  </a:solidFill>
                  <a:prstDash val="solid"/>
                </a:ln>
                <a:solidFill>
                  <a:schemeClr val="tx1"/>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者</a:t>
            </a:r>
            <a:r>
              <a:rPr lang="zh-CN" altLang="en-US" sz="3200" b="1" spc="388" dirty="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再定義</a:t>
            </a:r>
          </a:p>
        </p:txBody>
      </p:sp>
      <p:pic>
        <p:nvPicPr>
          <p:cNvPr id="6" name="图片 5" descr="微信图片_20200620152811_副本"/>
          <p:cNvPicPr>
            <a:picLocks noChangeAspect="1"/>
          </p:cNvPicPr>
          <p:nvPr/>
        </p:nvPicPr>
        <p:blipFill>
          <a:blip r:embed="rId6"/>
          <a:stretch>
            <a:fillRect/>
          </a:stretch>
        </p:blipFill>
        <p:spPr>
          <a:xfrm>
            <a:off x="542925" y="1916430"/>
            <a:ext cx="4021455" cy="4161790"/>
          </a:xfrm>
          <a:prstGeom prst="rect">
            <a:avLst/>
          </a:prstGeom>
        </p:spPr>
      </p:pic>
      <p:sp>
        <p:nvSpPr>
          <p:cNvPr id="7" name="Title 6"/>
          <p:cNvSpPr txBox="1"/>
          <p:nvPr>
            <p:custDataLst>
              <p:tags r:id="rId4"/>
            </p:custDataLst>
          </p:nvPr>
        </p:nvSpPr>
        <p:spPr>
          <a:xfrm>
            <a:off x="660399" y="273685"/>
            <a:ext cx="7647259"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TW" altLang="en-US" sz="3600" b="1" spc="388" noProof="1" smtClean="0">
                <a:ln w="3175">
                  <a:noFill/>
                  <a:prstDash val="dash"/>
                </a:ln>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故事二：</a:t>
            </a:r>
            <a:r>
              <a:rPr lang="zh-TW" altLang="en-US" sz="3200" b="1" spc="388" noProof="1" smtClean="0">
                <a:ln w="22225">
                  <a:solidFill>
                    <a:schemeClr val="accent2"/>
                  </a:solidFill>
                  <a:prstDash val="solid"/>
                </a:ln>
                <a:solidFill>
                  <a:schemeClr val="tx2">
                    <a:lumMod val="75000"/>
                  </a:schemeClr>
                </a:solidFill>
                <a:latin typeface="微软雅黑" panose="020B0503020204020204" charset="-122"/>
                <a:ea typeface="微软雅黑" panose="020B0503020204020204" charset="-122"/>
                <a:cs typeface="微软雅黑" panose="020B0503020204020204" charset="-122"/>
                <a:sym typeface="+mn-ea"/>
              </a:rPr>
              <a:t>「仁」和貓的相遇、相知</a:t>
            </a:r>
            <a:endParaRPr lang="zh-CN" altLang="en-US" sz="3200" b="1" strike="noStrike" spc="388" noProof="1">
              <a:ln w="3175">
                <a:noFill/>
                <a:prstDash val="dash"/>
              </a:ln>
              <a:solidFill>
                <a:schemeClr val="tx2">
                  <a:lumMod val="75000"/>
                </a:schemeClr>
              </a:solidFill>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470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88995" y="2132437"/>
            <a:ext cx="5322570" cy="3874135"/>
          </a:xfrm>
        </p:spPr>
        <p:txBody>
          <a:bodyPr>
            <a:normAutofit/>
          </a:bodyPr>
          <a:lstStyle/>
          <a:p>
            <a:pPr>
              <a:buFont typeface="Arial" panose="020B0604020202020204" pitchFamily="34" charset="0"/>
              <a:buChar char="•"/>
            </a:pPr>
            <a:r>
              <a:rPr lang="en-US" altLang="zh-CN"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rPr>
              <a:t>你在哪兒</a:t>
            </a:r>
            <a:r>
              <a:rPr lang="zh-CN" altLang="en-US" sz="2800" kern="1800" spc="100" dirty="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見過</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你試過餵飼</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p>
          <a:p>
            <a:pPr>
              <a:buFont typeface="Arial" panose="020B0604020202020204" pitchFamily="34" charset="0"/>
              <a:buChar char="•"/>
            </a:pP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你知道</a:t>
            </a:r>
            <a:r>
              <a:rPr lang="zh-HK" altLang="en-US" sz="2800" kern="1800" spc="100" dirty="0">
                <a:ln>
                  <a:solidFill>
                    <a:srgbClr val="C00000"/>
                  </a:solidFill>
                </a:ln>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的生活嗎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你對</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的態度如何</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你有想過</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的問題嗎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你讀過講</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的作品嗎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你想聽</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的故事嗎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p:txBody>
      </p:sp>
      <p:sp>
        <p:nvSpPr>
          <p:cNvPr id="139" name="Title 6"/>
          <p:cNvSpPr txBox="1"/>
          <p:nvPr>
            <p:custDataLst>
              <p:tags r:id="rId1"/>
            </p:custDataLst>
          </p:nvPr>
        </p:nvSpPr>
        <p:spPr>
          <a:xfrm>
            <a:off x="3388995" y="829310"/>
            <a:ext cx="5041747" cy="75020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你</a:t>
            </a:r>
            <a:r>
              <a:rPr lang="zh-CN" altLang="en-US" sz="3800" b="1" spc="388" dirty="0">
                <a:ln w="3175">
                  <a:noFill/>
                  <a:prstDash val="dash"/>
                </a:ln>
                <a:uFillTx/>
                <a:latin typeface="微軟正黑體" panose="020B0604030504040204" pitchFamily="34" charset="-120"/>
                <a:ea typeface="微軟正黑體" panose="020B0604030504040204" pitchFamily="34" charset="-120"/>
                <a:cs typeface="微软雅黑" panose="020B0503020204020204" charset="-122"/>
                <a:sym typeface="+mn-ea"/>
              </a:rPr>
              <a:t>怎樣看待</a:t>
            </a:r>
            <a:r>
              <a:rPr lang="zh-HK" altLang="en-US" sz="44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流浪貓</a:t>
            </a:r>
            <a:r>
              <a:rPr lang="zh-CN" altLang="en-US" sz="3800" b="1" strike="noStrike" spc="388" noProof="1">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a:t>
            </a:r>
          </a:p>
        </p:txBody>
      </p:sp>
      <p:pic>
        <p:nvPicPr>
          <p:cNvPr id="4" name="图片 1" descr="微信图片_20200622175331_副本_副本"/>
          <p:cNvPicPr>
            <a:picLocks noChangeAspect="1"/>
          </p:cNvPicPr>
          <p:nvPr/>
        </p:nvPicPr>
        <p:blipFill>
          <a:blip r:embed="rId3"/>
          <a:stretch>
            <a:fillRect/>
          </a:stretch>
        </p:blipFill>
        <p:spPr>
          <a:xfrm>
            <a:off x="241935" y="1578610"/>
            <a:ext cx="2796540" cy="4791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836295" y="1398920"/>
            <a:ext cx="7746365"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TW" altLang="en-US" sz="2400" dirty="0">
                <a:ln w="10160">
                  <a:solidFill>
                    <a:schemeClr val="tx1">
                      <a:lumMod val="65000"/>
                      <a:lumOff val="35000"/>
                    </a:schemeClr>
                  </a:solidFill>
                  <a:prstDash val="solid"/>
                </a:ln>
                <a:solidFill>
                  <a:srgbClr val="E0430C"/>
                </a:soli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「仁」</a:t>
            </a:r>
            <a:r>
              <a:rPr lang="zh-TW" altLang="en-US"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者心聲：</a:t>
            </a:r>
            <a:endParaRPr lang="en-US" altLang="zh-TW"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endParaRPr>
          </a:p>
          <a:p>
            <a:pPr indent="0" algn="just"/>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家父很</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喜歡小動物，我小時候家裏有狗狗、相思和鸚鵡等，而我卻最想養貓。二十年前偶爾看到關於流浪動物的報導，我就希望領養流浪貓。那時，有朋友在銀線灣工作</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CN" altLang="zh-HK"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她</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說</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有</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頭流浪母貓在救生員的休息小屋生下幾隻小貓，我就和太太一起去看。母貓被救生員餵飼，不怕人，小貓也有兩個多月大，很活潑，其中一頭虎斑和一頭白色的小貓，特別親近我和我太太，所以我倆當下就決定要把牠們帶回家。因為是第一次養貓，所以最初連應該帶牠們去檢查也不知道，更為小虎斑貓起了Martin, 小白貓起了Ricky的男性名字，後來被提醒要為小貓注射預防疫苗時，才從獸醫處得悉牠們是母貓。</a:t>
            </a:r>
            <a:endParaRPr lang="zh-CN" sz="2400" b="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9" name="Title 6"/>
          <p:cNvSpPr txBox="1"/>
          <p:nvPr>
            <p:custDataLst>
              <p:tags r:id="rId2"/>
            </p:custDataLst>
          </p:nvPr>
        </p:nvSpPr>
        <p:spPr>
          <a:xfrm>
            <a:off x="594684" y="367169"/>
            <a:ext cx="7177715"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貓</a:t>
            </a:r>
            <a:r>
              <a:rPr lang="zh-CN" altLang="en-US" sz="3800" b="1" strike="noStrike" spc="388" noProof="1" smtClean="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相遇</a:t>
            </a:r>
            <a:endParaRPr lang="zh-CN" altLang="en-US" sz="1800" b="1" strike="noStrike" spc="388" noProof="1">
              <a:ln w="3175">
                <a:noFill/>
                <a:prstDash val="dash"/>
              </a:ln>
              <a:solidFill>
                <a:srgbClr val="E0430C"/>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extLst>
      <p:ext uri="{BB962C8B-B14F-4D97-AF65-F5344CB8AC3E}">
        <p14:creationId xmlns:p14="http://schemas.microsoft.com/office/powerpoint/2010/main" val="31730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974632" y="1289484"/>
            <a:ext cx="7491730"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fontAlgn="auto">
              <a:spcBef>
                <a:spcPts val="600"/>
              </a:spcBef>
              <a:spcAft>
                <a:spcPts val="600"/>
              </a:spcAft>
            </a:pP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兩隻小貓很快就成為家中的一份子，而且也讓我和太太深深體會沒有保留的鍾愛對一個人有多大的影響。Martin和Ricky的兄弟姊妹很快也被領養了，但牠們的母親卻在不久之後被流浪狗咬死了。得悉時，遺憾和歉疚交雜｡</a:t>
            </a:r>
          </a:p>
          <a:p>
            <a:pPr indent="0" algn="just" fontAlgn="auto">
              <a:spcBef>
                <a:spcPts val="600"/>
              </a:spcBef>
              <a:spcAft>
                <a:spcPts val="600"/>
              </a:spcAft>
            </a:pP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Ricky在2012年因病離世，Martin 快20歲了｡牠們兩姊妺擴闊了我對人貓關係的認知，也誘發了我對貓作為社區動物，作為獨特生物和作為人類發展史中不可或缺一環的研究興趣｡</a:t>
            </a:r>
          </a:p>
          <a:p>
            <a:pPr indent="0" algn="just" fontAlgn="auto">
              <a:spcBef>
                <a:spcPts val="600"/>
              </a:spcBef>
              <a:spcAft>
                <a:spcPts val="600"/>
              </a:spcAft>
            </a:pPr>
            <a:r>
              <a:rPr lang="zh-CN"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人與</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貓</a:t>
            </a:r>
            <a:r>
              <a:rPr lang="zh-CN" altLang="en-US"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不但可以</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互惠</a:t>
            </a:r>
            <a:r>
              <a:rPr lang="zh-CN"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而且可以</a:t>
            </a:r>
            <a:r>
              <a:rPr lang="zh-CN"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互相啟發</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a:t>
            </a:r>
            <a:endParaRPr lang="en-US" alt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endParaRPr>
          </a:p>
        </p:txBody>
      </p:sp>
      <p:sp>
        <p:nvSpPr>
          <p:cNvPr id="5" name="内容占位符 2"/>
          <p:cNvSpPr>
            <a:spLocks noGrp="1"/>
          </p:cNvSpPr>
          <p:nvPr/>
        </p:nvSpPr>
        <p:spPr>
          <a:xfrm>
            <a:off x="1711960" y="2072005"/>
            <a:ext cx="6687820" cy="3534410"/>
          </a:xfrm>
          <a:prstGeom prst="rect">
            <a:avLst/>
          </a:prstGeom>
          <a:effectLst>
            <a:softEdge rad="215900"/>
          </a:effectLst>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sz="2300" b="0">
              <a:solidFill>
                <a:srgbClr val="333333"/>
              </a:solidFill>
              <a:latin typeface="Times New Roman" panose="02020603050405020304" charset="0"/>
              <a:ea typeface="楷体" panose="02010609060101010101" charset="-122"/>
              <a:cs typeface="Times New Roman" panose="02020603050405020304" charset="0"/>
            </a:endParaRPr>
          </a:p>
          <a:p>
            <a:pPr marL="0" indent="0" algn="l">
              <a:buFont typeface="Arial" panose="020B0604020202020204" pitchFamily="34" charset="0"/>
              <a:buNone/>
            </a:pPr>
            <a:endParaRPr lang="zh-CN" altLang="en-US" sz="1100" b="0" cap="all">
              <a:solidFill>
                <a:srgbClr val="333333"/>
              </a:solidFill>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sym typeface="+mn-ea"/>
            </a:endParaRPr>
          </a:p>
        </p:txBody>
      </p:sp>
      <p:sp>
        <p:nvSpPr>
          <p:cNvPr id="139" name="Title 6"/>
          <p:cNvSpPr txBox="1"/>
          <p:nvPr>
            <p:custDataLst>
              <p:tags r:id="rId2"/>
            </p:custDataLst>
          </p:nvPr>
        </p:nvSpPr>
        <p:spPr>
          <a:xfrm>
            <a:off x="404991" y="374282"/>
            <a:ext cx="339725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pc="388"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貓相知</a:t>
            </a:r>
          </a:p>
        </p:txBody>
      </p:sp>
    </p:spTree>
    <p:custDataLst>
      <p:tags r:id="rId1"/>
    </p:custDataLst>
    <p:extLst>
      <p:ext uri="{BB962C8B-B14F-4D97-AF65-F5344CB8AC3E}">
        <p14:creationId xmlns:p14="http://schemas.microsoft.com/office/powerpoint/2010/main" val="8936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20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602165" y="1947406"/>
            <a:ext cx="8051180" cy="34470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fontAlgn="auto">
              <a:spcBef>
                <a:spcPts val="600"/>
              </a:spcBef>
              <a:spcAft>
                <a:spcPts val="600"/>
              </a:spcAft>
            </a:pP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綜合</a:t>
            </a: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我跟流浪貓學到的</a:t>
            </a: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16</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堂課</a:t>
            </a:r>
            <a:r>
              <a:rPr lang="en-US" altLang="zh-TW"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和以上真實故事，思考人和貓，以至其他動物的相處之道，例如：</a:t>
            </a:r>
            <a:endParaRPr lang="en-US" altLang="zh-TW"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fontAlgn="auto">
              <a:spcBef>
                <a:spcPts val="600"/>
              </a:spcBef>
              <a:spcAft>
                <a:spcPts val="600"/>
              </a:spcAft>
              <a:buFont typeface="Wingdings" panose="05000000000000000000" pitchFamily="2" charset="2"/>
              <a:buChar char="Ø"/>
            </a:pP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反思自己是否適合養貓或其他動物？</a:t>
            </a:r>
            <a:endParaRPr lang="en-US" altLang="zh-TW"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撰寫養貓或其他寵物的守則。</a:t>
            </a:r>
            <a:endPar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如果要養貓或其他寵物，你會購買還是領養？為甚麼？</a:t>
            </a:r>
            <a:endPar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蒐集、閱讀其他相關資訊，作進一步探討</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endParaRPr lang="en-US" altLang="zh-TW"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en-US" altLang="zh-TW"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有人為「</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牠」者再</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定義，你同意嗎？</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為甚麼</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endParaRPr lang="en-US" altLang="zh-TW"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endParaRPr>
          </a:p>
        </p:txBody>
      </p:sp>
      <p:sp>
        <p:nvSpPr>
          <p:cNvPr id="5" name="内容占位符 2"/>
          <p:cNvSpPr>
            <a:spLocks noGrp="1"/>
          </p:cNvSpPr>
          <p:nvPr/>
        </p:nvSpPr>
        <p:spPr>
          <a:xfrm>
            <a:off x="1711960" y="2072005"/>
            <a:ext cx="6687820" cy="3534410"/>
          </a:xfrm>
          <a:prstGeom prst="rect">
            <a:avLst/>
          </a:prstGeom>
          <a:effectLst>
            <a:softEdge rad="215900"/>
          </a:effectLst>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sz="2300" b="0">
              <a:solidFill>
                <a:srgbClr val="333333"/>
              </a:solidFill>
              <a:latin typeface="Times New Roman" panose="02020603050405020304" charset="0"/>
              <a:ea typeface="楷体" panose="02010609060101010101" charset="-122"/>
              <a:cs typeface="Times New Roman" panose="02020603050405020304" charset="0"/>
            </a:endParaRPr>
          </a:p>
          <a:p>
            <a:pPr marL="0" indent="0" algn="l">
              <a:buFont typeface="Arial" panose="020B0604020202020204" pitchFamily="34" charset="0"/>
              <a:buNone/>
            </a:pPr>
            <a:endParaRPr lang="zh-CN" altLang="en-US" sz="1100" b="0" cap="all">
              <a:solidFill>
                <a:srgbClr val="333333"/>
              </a:solidFill>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sym typeface="+mn-ea"/>
            </a:endParaRPr>
          </a:p>
        </p:txBody>
      </p:sp>
      <p:sp>
        <p:nvSpPr>
          <p:cNvPr id="139" name="Title 6"/>
          <p:cNvSpPr txBox="1"/>
          <p:nvPr>
            <p:custDataLst>
              <p:tags r:id="rId2"/>
            </p:custDataLst>
          </p:nvPr>
        </p:nvSpPr>
        <p:spPr>
          <a:xfrm>
            <a:off x="523310" y="823066"/>
            <a:ext cx="2377299" cy="75020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TW" altLang="en-US" sz="4400" dirty="0" smtClean="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延伸活動</a:t>
            </a:r>
            <a:endParaRPr lang="zh-CN" altLang="en-US" sz="3800" b="1" spc="388"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extLst>
      <p:ext uri="{BB962C8B-B14F-4D97-AF65-F5344CB8AC3E}">
        <p14:creationId xmlns:p14="http://schemas.microsoft.com/office/powerpoint/2010/main" val="339589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20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2"/>
            </p:custDataLst>
          </p:nvPr>
        </p:nvSpPr>
        <p:spPr>
          <a:xfrm>
            <a:off x="993775" y="582295"/>
            <a:ext cx="4041775" cy="10877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6600" b="1" spc="388">
                <a:ln w="10160">
                  <a:solidFill>
                    <a:schemeClr val="tx1">
                      <a:lumMod val="75000"/>
                      <a:lumOff val="25000"/>
                    </a:schemeClr>
                  </a:solidFill>
                  <a:prstDash val="solid"/>
                </a:ln>
                <a:solidFill>
                  <a:schemeClr val="tx1">
                    <a:lumMod val="75000"/>
                    <a:lumOff val="25000"/>
                  </a:schemeClr>
                </a:solidFill>
                <a:effectLst>
                  <a:outerShdw blurRad="38100" dist="22860" dir="5400000" algn="tl" rotWithShape="0">
                    <a:srgbClr val="000000">
                      <a:alpha val="30000"/>
                    </a:srgbClr>
                  </a:outerShdw>
                </a:effectLst>
                <a:uFillTx/>
                <a:latin typeface="微軟正黑體" panose="020B0604030504040204" pitchFamily="34" charset="-120"/>
                <a:ea typeface="微軟正黑體" panose="020B0604030504040204" pitchFamily="34" charset="-120"/>
                <a:cs typeface="微软雅黑" panose="020B0503020204020204" charset="-122"/>
                <a:sym typeface="+mn-ea"/>
              </a:rPr>
              <a:t>開卷有益</a:t>
            </a:r>
            <a:endParaRPr lang="zh-CN" altLang="en-US" sz="6600" b="1" strike="noStrike" spc="388" noProof="1">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4" name="文本占位符 2"/>
          <p:cNvSpPr>
            <a:spLocks noGrp="1"/>
          </p:cNvSpPr>
          <p:nvPr/>
        </p:nvSpPr>
        <p:spPr>
          <a:xfrm>
            <a:off x="1463040" y="1815465"/>
            <a:ext cx="717931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None/>
              <a:defRPr sz="1800" b="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9pPr>
          </a:lstStyle>
          <a:p>
            <a:r>
              <a:rPr lang="zh-CN" altLang="en-US" sz="2800" b="1">
                <a:latin typeface="微軟正黑體" panose="020B0604030504040204" pitchFamily="34" charset="-120"/>
                <a:ea typeface="微軟正黑體" panose="020B0604030504040204" pitchFamily="34" charset="-120"/>
              </a:rPr>
              <a:t>博覽群書，增廣見聞，拓寬視野，</a:t>
            </a:r>
            <a:r>
              <a:rPr lang="zh-CN" altLang="en-US" sz="2800" b="1">
                <a:latin typeface="微軟正黑體" panose="020B0604030504040204" pitchFamily="34" charset="-120"/>
                <a:ea typeface="微軟正黑體" panose="020B0604030504040204" pitchFamily="34" charset="-120"/>
                <a:sym typeface="+mn-ea"/>
              </a:rPr>
              <a:t>建構知識。</a:t>
            </a:r>
          </a:p>
        </p:txBody>
      </p:sp>
      <p:sp>
        <p:nvSpPr>
          <p:cNvPr id="5" name="Title 6"/>
          <p:cNvSpPr txBox="1"/>
          <p:nvPr>
            <p:custDataLst>
              <p:tags r:id="rId3"/>
            </p:custDataLst>
          </p:nvPr>
        </p:nvSpPr>
        <p:spPr>
          <a:xfrm>
            <a:off x="2823845" y="4256405"/>
            <a:ext cx="4979670" cy="149288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lnSpc>
                <a:spcPct val="100000"/>
              </a:lnSpc>
              <a:spcBef>
                <a:spcPts val="1000"/>
              </a:spcBef>
              <a:spcAft>
                <a:spcPts val="0"/>
              </a:spcAft>
              <a:buSzPct val="100000"/>
            </a:pPr>
            <a:r>
              <a:rPr lang="zh-CN" altLang="en-US" sz="4800" b="1" spc="411" noProof="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請</a:t>
            </a:r>
            <a:r>
              <a:rPr lang="zh-CN" altLang="en-US" sz="3600" b="1" spc="411" noProof="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繼續</a:t>
            </a:r>
            <a:r>
              <a:rPr lang="zh-CN" altLang="en-US" sz="3600" b="1" spc="411" noProof="1">
                <a:ln w="9525">
                  <a:solidFill>
                    <a:srgbClr val="543D11"/>
                  </a:solidFill>
                  <a:prstDash val="solid"/>
                </a:ln>
                <a:solidFill>
                  <a:srgbClr val="FE9B1C"/>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閱讀其他作品</a:t>
            </a:r>
            <a:r>
              <a:rPr lang="zh-CN" altLang="en-US" sz="3600" b="1" spc="41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a:t>
            </a:r>
            <a:endParaRPr lang="zh-CN" altLang="en-US" sz="3600" b="1" spc="411" noProof="1">
              <a:ln w="9525">
                <a:solidFill>
                  <a:srgbClr val="543D11"/>
                </a:solidFill>
                <a:prstDash val="solid"/>
              </a:ln>
              <a:gradFill>
                <a:gsLst>
                  <a:gs pos="0">
                    <a:srgbClr val="9EE256"/>
                  </a:gs>
                  <a:gs pos="100000">
                    <a:srgbClr val="52762D"/>
                  </a:gs>
                </a:gsLst>
                <a:lin scaled="0"/>
              </a:gra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a:p>
            <a:pPr algn="l">
              <a:lnSpc>
                <a:spcPct val="100000"/>
              </a:lnSpc>
              <a:spcBef>
                <a:spcPts val="1000"/>
              </a:spcBef>
              <a:spcAft>
                <a:spcPts val="0"/>
              </a:spcAft>
              <a:buSzPct val="100000"/>
            </a:pPr>
            <a:r>
              <a:rPr lang="zh-CN" altLang="en-US" sz="3600" b="1" spc="41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並</a:t>
            </a:r>
            <a:r>
              <a:rPr lang="zh-CN" altLang="en-US" sz="3600" b="1" spc="411">
                <a:ln w="9525">
                  <a:solidFill>
                    <a:srgbClr val="543D11"/>
                  </a:solidFill>
                  <a:prstDash val="solid"/>
                </a:ln>
                <a:solidFill>
                  <a:srgbClr val="FE9B1C"/>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多跟別人分享</a:t>
            </a:r>
            <a:r>
              <a:rPr lang="zh-CN" altLang="en-US" sz="3600" b="1" spc="41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a:t>
            </a:r>
            <a:endParaRPr lang="zh-CN" altLang="en-US" sz="3600" b="1" spc="411" noProof="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in)">
                                      <p:cBhvr>
                                        <p:cTn id="13" dur="2000"/>
                                        <p:tgtEl>
                                          <p:spTgt spid="5">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ox(in)">
                                      <p:cBhvr>
                                        <p:cTn id="1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826770" y="1531620"/>
            <a:ext cx="3201035" cy="76200"/>
            <a:chOff x="1302" y="2412"/>
            <a:chExt cx="3858" cy="120"/>
          </a:xfrm>
        </p:grpSpPr>
        <p:sp>
          <p:nvSpPr>
            <p:cNvPr id="19" name="矩形 18"/>
            <p:cNvSpPr/>
            <p:nvPr>
              <p:custDataLst>
                <p:tags r:id="rId4"/>
              </p:custDataLst>
            </p:nvPr>
          </p:nvSpPr>
          <p:spPr>
            <a:xfrm flipV="1">
              <a:off x="1302" y="2412"/>
              <a:ext cx="3858"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0" name="任意多边形 19"/>
            <p:cNvSpPr/>
            <p:nvPr>
              <p:custDataLst>
                <p:tags r:id="rId5"/>
              </p:custDataLst>
            </p:nvPr>
          </p:nvSpPr>
          <p:spPr>
            <a:xfrm>
              <a:off x="1302" y="2412"/>
              <a:ext cx="949"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21" name="Title 6"/>
          <p:cNvSpPr txBox="1"/>
          <p:nvPr>
            <p:custDataLst>
              <p:tags r:id="rId2"/>
            </p:custDataLst>
          </p:nvPr>
        </p:nvSpPr>
        <p:spPr>
          <a:xfrm>
            <a:off x="1101725" y="843915"/>
            <a:ext cx="2408077" cy="68865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4000" b="1" spc="411"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讀本推薦</a:t>
            </a:r>
          </a:p>
        </p:txBody>
      </p:sp>
      <p:sp>
        <p:nvSpPr>
          <p:cNvPr id="22" name="Title 6"/>
          <p:cNvSpPr txBox="1"/>
          <p:nvPr>
            <p:custDataLst>
              <p:tags r:id="rId3"/>
            </p:custDataLst>
          </p:nvPr>
        </p:nvSpPr>
        <p:spPr>
          <a:xfrm>
            <a:off x="4027805" y="843915"/>
            <a:ext cx="493903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sp>
        <p:nvSpPr>
          <p:cNvPr id="100" name="文本框 99"/>
          <p:cNvSpPr txBox="1"/>
          <p:nvPr/>
        </p:nvSpPr>
        <p:spPr>
          <a:xfrm>
            <a:off x="826770" y="2521879"/>
            <a:ext cx="7514342" cy="33547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endParaRPr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r>
              <a:rPr lang="zh-CN" sz="3200" b="1" dirty="0">
                <a:solidFill>
                  <a:srgbClr val="333333"/>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charset="0"/>
                <a:sym typeface="+mn-ea"/>
              </a:rPr>
              <a:t>小思指本書「講貓也講人」</a:t>
            </a:r>
            <a:r>
              <a:rPr lang="zh-CN" sz="3200" b="1"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。她認為作者憐惜流浪貓，想通過文字「還牠們一個生存權利」；也憐惜自己人類，因此借本書「揭露在高速文明發展下出現有害的、病態的玷污，去尋覓安身立命之所，盼望人類活在一個仁愛世界中」。</a:t>
            </a:r>
          </a:p>
          <a:p>
            <a:pPr indent="0" algn="just"/>
            <a:endParaRPr lang="zh-CN"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endParaRPr lang="zh-CN" sz="4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1181782" y="370840"/>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49605" y="1708785"/>
            <a:ext cx="2291715" cy="812165"/>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solidFill>
              <a:schemeClr val="tx1">
                <a:lumMod val="65000"/>
                <a:lumOff val="35000"/>
              </a:schemeClr>
            </a:solidFill>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4291"/>
              <a:ext cx="2936"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5" y="1866900"/>
            <a:ext cx="1727642"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dirty="0">
                <a:ln w="10160">
                  <a:solidFill>
                    <a:schemeClr val="tx1">
                      <a:lumMod val="65000"/>
                      <a:lumOff val="3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cs typeface="微软雅黑" panose="020B0503020204020204" charset="-122"/>
                <a:sym typeface="+mn-ea"/>
              </a:rPr>
              <a:t>作者簡介</a:t>
            </a:r>
          </a:p>
        </p:txBody>
      </p:sp>
      <p:sp>
        <p:nvSpPr>
          <p:cNvPr id="100" name="文本框 99"/>
          <p:cNvSpPr txBox="1"/>
          <p:nvPr/>
        </p:nvSpPr>
        <p:spPr>
          <a:xfrm>
            <a:off x="1572717" y="2679065"/>
            <a:ext cx="6186526"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lgn="just"/>
            <a:endParaRPr lang="zh-CN" sz="800" b="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endParaRPr>
          </a:p>
          <a:p>
            <a:pPr indent="0" algn="just"/>
            <a:r>
              <a:rPr sz="3200" b="1"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張婉雯</a:t>
            </a:r>
            <a:r>
              <a:rPr sz="32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rPr>
              <a:t>，香港作家，動物權益團體「動物地球」幹事，青年文學獎得主及評判，曾任出版社編輯、大學語文導師。小說《潤叔的新年》獲第25屆聯合文學小說新人獎中篇小說首獎。</a:t>
            </a:r>
            <a:endParaRPr lang="zh-CN" sz="3200" b="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107565" y="496425"/>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4291"/>
              <a:ext cx="2936"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4" y="1722755"/>
            <a:ext cx="1728277"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內容大要</a:t>
            </a:r>
          </a:p>
        </p:txBody>
      </p:sp>
      <p:sp>
        <p:nvSpPr>
          <p:cNvPr id="100" name="文本框 99"/>
          <p:cNvSpPr txBox="1"/>
          <p:nvPr/>
        </p:nvSpPr>
        <p:spPr>
          <a:xfrm>
            <a:off x="1138555" y="2490470"/>
            <a:ext cx="6866890" cy="32624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lgn="just"/>
            <a:endParaRPr lang="zh-CN"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r>
              <a:rPr sz="2000" dirty="0">
                <a:solidFill>
                  <a:srgbClr val="333333"/>
                </a:solidFill>
                <a:latin typeface="標楷體" panose="03000509000000000000" pitchFamily="65" charset="-120"/>
                <a:ea typeface="標楷體" panose="03000509000000000000" pitchFamily="65" charset="-120"/>
                <a:cs typeface="Times New Roman" panose="02020603050405020304" charset="0"/>
              </a:rPr>
              <a:t>本書寫作者在香港嶺南大學與六頭流浪貓「交往」的故事，當中記述了與這些貓隻生活相關的人物、文件、事件、資訊，以至由此延及的城巿現象與個人體會。</a:t>
            </a:r>
          </a:p>
          <a:p>
            <a:pPr indent="0" algn="just" fontAlgn="auto">
              <a:spcBef>
                <a:spcPts val="600"/>
              </a:spcBef>
            </a:pP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全書包括</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十六堂課</a:t>
            </a:r>
            <a:r>
              <a:rPr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r>
              <a:rPr sz="2000" dirty="0" err="1" smtClean="0">
                <a:solidFill>
                  <a:srgbClr val="333333"/>
                </a:solidFill>
                <a:latin typeface="標楷體" panose="03000509000000000000" pitchFamily="65" charset="-120"/>
                <a:ea typeface="標楷體" panose="03000509000000000000" pitchFamily="65" charset="-120"/>
                <a:cs typeface="Times New Roman" panose="02020603050405020304" charset="0"/>
              </a:rPr>
              <a:t>由第一課</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「是貓決定見面的日期和時間」到第十六課「小貓無罪</a:t>
            </a:r>
            <a:r>
              <a:rPr sz="2000" dirty="0">
                <a:solidFill>
                  <a:srgbClr val="333333"/>
                </a:solidFill>
                <a:latin typeface="標楷體" panose="03000509000000000000" pitchFamily="65" charset="-120"/>
                <a:ea typeface="標楷體" panose="03000509000000000000" pitchFamily="65" charset="-120"/>
                <a:cs typeface="Times New Roman" panose="02020603050405020304" charset="0"/>
              </a:rPr>
              <a:t>」，</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當中描述了貓祖母、大佬、二佬、三妹、黑白和貓妹妹等六個主角的遭遇，也記述了以叔叔為首的「餵貓團」的種種</a:t>
            </a:r>
            <a:r>
              <a:rPr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en-US"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algn="just">
              <a:spcBef>
                <a:spcPts val="600"/>
              </a:spcBef>
            </a:pPr>
            <a:r>
              <a:rPr lang="zh-TW" altLang="en-US" sz="2000" dirty="0">
                <a:solidFill>
                  <a:srgbClr val="333333"/>
                </a:solidFill>
                <a:latin typeface="標楷體" panose="03000509000000000000" pitchFamily="65" charset="-120"/>
                <a:ea typeface="標楷體" panose="03000509000000000000" pitchFamily="65" charset="-120"/>
                <a:cs typeface="Times New Roman" panose="02020603050405020304" charset="0"/>
              </a:rPr>
              <a:t>作者通過不同的故事，慨歎香港這個先進社會對「非人生命」的不尊重和歧視</a:t>
            </a:r>
            <a:r>
              <a:rPr lang="zh-TW" altLang="en-US"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zh-TW" altLang="en-US" sz="200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284730" y="474226"/>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4291"/>
              <a:ext cx="2936"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5" y="1722755"/>
            <a:ext cx="1643368"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本書特色</a:t>
            </a:r>
          </a:p>
        </p:txBody>
      </p:sp>
      <p:sp>
        <p:nvSpPr>
          <p:cNvPr id="100" name="文本框 99"/>
          <p:cNvSpPr txBox="1"/>
          <p:nvPr/>
        </p:nvSpPr>
        <p:spPr>
          <a:xfrm>
            <a:off x="1148715" y="2665730"/>
            <a:ext cx="7033895" cy="290766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6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動物文學</a:t>
            </a:r>
            <a:endParaRPr sz="2400" b="1" dirty="0">
              <a:solidFill>
                <a:schemeClr val="accent3"/>
              </a:solidFill>
              <a:effectLst/>
              <a:latin typeface="標楷體" panose="03000509000000000000" pitchFamily="65" charset="-120"/>
              <a:ea typeface="標楷體" panose="03000509000000000000" pitchFamily="65" charset="-120"/>
              <a:cs typeface="Times New Roman" panose="02020603050405020304" charset="0"/>
            </a:endParaRPr>
          </a:p>
          <a:p>
            <a:pPr indent="0" algn="just" fontAlgn="auto">
              <a:spcBef>
                <a:spcPts val="600"/>
              </a:spcBef>
            </a:pPr>
            <a:r>
              <a:rPr sz="24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動物文學並非只是希望將動物變成人類關心的對象或將動物擬人化的寫作。通過瞭解動物，我們可以更好地瞭解自己，通過反省動物的處境，我們可以更好地反省自己的行為，通過審視對動物的同情共感，我們可以更好地審視人性，這是動物文學希望發揮的功能，也是本書希望帶給讀者的效果。</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372647" y="573723"/>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178" y="4291"/>
              <a:ext cx="3165"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4" y="1722755"/>
            <a:ext cx="1712379"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a:t>
            </a:r>
            <a:r>
              <a:rPr lang="zh-CN" altLang="en-US" sz="2600" b="1" spc="266" dirty="0" smtClean="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特色</a:t>
            </a:r>
            <a:endPar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100" name="文本框 99"/>
          <p:cNvSpPr txBox="1"/>
          <p:nvPr/>
        </p:nvSpPr>
        <p:spPr>
          <a:xfrm>
            <a:off x="1148715" y="2665730"/>
            <a:ext cx="6835775" cy="290766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6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期望引發讀者思考</a:t>
            </a:r>
            <a:endParaRPr sz="2600" b="1" dirty="0">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endParaRPr>
          </a:p>
          <a:p>
            <a:pPr indent="0" algn="just" fontAlgn="auto">
              <a:spcBef>
                <a:spcPts val="600"/>
              </a:spcBef>
            </a:pPr>
            <a:r>
              <a:rPr sz="2400" dirty="0" err="1">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作者「推貓及人</a:t>
            </a:r>
            <a:r>
              <a:rPr sz="24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把自己與流浪貓家族的相遇，當成是一場生命教育之旅，所以敘述故事時，並不單單着重細節的描繪，也着重後設反省，時見穿插個人評論及說明，其中不乏對香港動物現況及法例的補充，對不同人士與貓隻的關係更見用心鋪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422645" y="323215"/>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26233" y="1323273"/>
            <a:ext cx="2291715" cy="820420"/>
            <a:chOff x="947" y="3667"/>
            <a:chExt cx="3532" cy="1328"/>
          </a:xfrm>
          <a:solidFill>
            <a:schemeClr val="bg2">
              <a:lumMod val="90000"/>
            </a:schemeClr>
          </a:solidFill>
        </p:grpSpPr>
        <p:sp>
          <p:nvSpPr>
            <p:cNvPr id="71" name="矩形 70"/>
            <p:cNvSpPr/>
            <p:nvPr>
              <p:custDataLst>
                <p:tags r:id="rId4"/>
              </p:custDataLst>
            </p:nvPr>
          </p:nvSpPr>
          <p:spPr>
            <a:xfrm>
              <a:off x="947" y="3667"/>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3899"/>
              <a:ext cx="2936" cy="881"/>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72820" y="1503045"/>
            <a:ext cx="1751772"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本書特色</a:t>
            </a:r>
          </a:p>
        </p:txBody>
      </p:sp>
      <p:sp>
        <p:nvSpPr>
          <p:cNvPr id="100" name="文本框 99"/>
          <p:cNvSpPr txBox="1"/>
          <p:nvPr/>
        </p:nvSpPr>
        <p:spPr>
          <a:xfrm>
            <a:off x="1080575" y="2596760"/>
            <a:ext cx="6937152" cy="309315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Times New Roman" panose="02020603050405020304" pitchFamily="18" charset="0"/>
              <a:ea typeface="標楷體" panose="03000509000000000000" pitchFamily="65" charset="-120"/>
              <a:cs typeface="Times New Roman" panose="02020603050405020304" pitchFamily="18" charset="0"/>
            </a:endParaRPr>
          </a:p>
          <a:p>
            <a:pPr indent="0" algn="just"/>
            <a:r>
              <a:rPr sz="2600" b="1" dirty="0" err="1">
                <a:ln>
                  <a:solidFill>
                    <a:schemeClr val="tx1">
                      <a:lumMod val="50000"/>
                      <a:lumOff val="50000"/>
                    </a:schemeClr>
                  </a:solidFill>
                </a:ln>
                <a:solidFill>
                  <a:schemeClr val="accent3"/>
                </a:solidFill>
                <a:effectLst/>
                <a:latin typeface="Times New Roman" panose="02020603050405020304" pitchFamily="18" charset="0"/>
                <a:ea typeface="標楷體" panose="03000509000000000000" pitchFamily="65" charset="-120"/>
                <a:cs typeface="Times New Roman" panose="02020603050405020304" pitchFamily="18" charset="0"/>
              </a:rPr>
              <a:t>不同類型的文體穿插交織</a:t>
            </a:r>
            <a:endParaRPr sz="2600" b="1" dirty="0">
              <a:ln>
                <a:solidFill>
                  <a:schemeClr val="tx1">
                    <a:lumMod val="50000"/>
                    <a:lumOff val="50000"/>
                  </a:schemeClr>
                </a:solidFill>
              </a:ln>
              <a:solidFill>
                <a:schemeClr val="accent3"/>
              </a:solidFill>
              <a:effectLst/>
              <a:latin typeface="Times New Roman" panose="02020603050405020304" pitchFamily="18" charset="0"/>
              <a:ea typeface="標楷體" panose="03000509000000000000" pitchFamily="65" charset="-120"/>
              <a:cs typeface="Times New Roman" panose="02020603050405020304" pitchFamily="18" charset="0"/>
            </a:endParaRPr>
          </a:p>
          <a:p>
            <a:pPr indent="0" algn="just" fontAlgn="auto">
              <a:spcBef>
                <a:spcPts val="600"/>
              </a:spcBef>
            </a:pPr>
            <a:r>
              <a:rPr sz="2600" dirty="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rPr>
              <a:t>書中有記述、對話、遊行文稿、大字報、別人的留言、資料說明、註釋及評論等不同類型的文體穿插交織，令故事的記敘層次豐富，也讓讀者多了反省的空間。作者通過這種手段，導引讀者瞭解她對每一事件的思考或所獲得的啟示，</a:t>
            </a:r>
            <a:r>
              <a:rPr sz="2600" dirty="0" smtClean="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rPr>
              <a:t>更趁機加入重要的知識。</a:t>
            </a:r>
            <a:endParaRPr sz="2600" dirty="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1090930" y="3589655"/>
            <a:ext cx="4161121" cy="1642757"/>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pc="388">
                <a:ln w="3175">
                  <a:solidFill>
                    <a:srgbClr val="C00000"/>
                  </a:solid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快閱讀</a:t>
            </a:r>
            <a:endParaRPr lang="zh-HK" altLang="en-US" sz="4400" b="1" spc="388">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endParaRPr>
          </a:p>
          <a:p>
            <a:pPr marL="0" lvl="0" indent="0" algn="l" fontAlgn="auto">
              <a:lnSpc>
                <a:spcPct val="100000"/>
              </a:lnSpc>
              <a:spcBef>
                <a:spcPts val="0"/>
              </a:spcBef>
              <a:spcAft>
                <a:spcPts val="0"/>
              </a:spcAft>
              <a:buSzPct val="100000"/>
              <a:buNone/>
            </a:pPr>
            <a:r>
              <a:rPr lang="zh-HK" altLang="en-US" sz="3200">
                <a:ln>
                  <a:solidFill>
                    <a:srgbClr val="C00000"/>
                  </a:solidFill>
                </a:ln>
                <a:solidFill>
                  <a:srgbClr val="E0430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  《我跟流浪貓</a:t>
            </a:r>
          </a:p>
          <a:p>
            <a:pPr marL="0" lvl="0" indent="0" algn="l" fontAlgn="auto">
              <a:lnSpc>
                <a:spcPct val="100000"/>
              </a:lnSpc>
              <a:spcBef>
                <a:spcPts val="0"/>
              </a:spcBef>
              <a:spcAft>
                <a:spcPts val="0"/>
              </a:spcAft>
              <a:buSzPct val="100000"/>
              <a:buNone/>
            </a:pPr>
            <a:r>
              <a:rPr lang="zh-HK" altLang="en-US" sz="3200">
                <a:ln>
                  <a:solidFill>
                    <a:srgbClr val="C00000"/>
                  </a:solidFill>
                </a:ln>
                <a:solidFill>
                  <a:srgbClr val="E0430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      學到的16堂課》</a:t>
            </a:r>
            <a:endParaRPr lang="zh-HK" altLang="en-US" sz="3200" b="1" strike="noStrike" spc="388" noProof="1">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endParaRPr>
          </a:p>
        </p:txBody>
      </p:sp>
      <p:sp>
        <p:nvSpPr>
          <p:cNvPr id="100" name="文本框 99"/>
          <p:cNvSpPr txBox="1"/>
          <p:nvPr/>
        </p:nvSpPr>
        <p:spPr>
          <a:xfrm>
            <a:off x="1821180" y="922655"/>
            <a:ext cx="5125085" cy="216852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800" b="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想</a:t>
            </a:r>
            <a:r>
              <a:rPr sz="240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知道貓祖母、大佬、二佬、三妹、黑白和貓妹妹的故事嗎？</a:t>
            </a:r>
          </a:p>
          <a:p>
            <a:pPr indent="0" algn="just" fontAlgn="auto">
              <a:spcBef>
                <a:spcPts val="600"/>
              </a:spcBef>
              <a:spcAft>
                <a:spcPts val="600"/>
              </a:spcAft>
            </a:pPr>
            <a:r>
              <a:rPr sz="2800" b="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sym typeface="+mn-ea"/>
              </a:rPr>
              <a:t>要</a:t>
            </a:r>
            <a:r>
              <a:rPr sz="240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sym typeface="+mn-ea"/>
              </a:rPr>
              <a:t>知道作者從</a:t>
            </a:r>
            <a:r>
              <a:rPr lang="zh-HK" altLang="en-US" sz="2800">
                <a:ln>
                  <a:solidFill>
                    <a:srgbClr val="C00000"/>
                  </a:solidFill>
                </a:ln>
                <a:gradFill>
                  <a:gsLst>
                    <a:gs pos="0">
                      <a:srgbClr val="E30000"/>
                    </a:gs>
                    <a:gs pos="100000">
                      <a:srgbClr val="760303"/>
                    </a:gs>
                  </a:gsLst>
                  <a:lin scaled="0"/>
                </a:gra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流浪貓</a:t>
            </a:r>
            <a:r>
              <a:rPr sz="240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sym typeface="+mn-ea"/>
              </a:rPr>
              <a:t>學到甚麼？如何「推貓及人」？</a:t>
            </a:r>
          </a:p>
          <a:p>
            <a:pPr indent="0" algn="just" fontAlgn="auto">
              <a:spcBef>
                <a:spcPts val="600"/>
              </a:spcBef>
              <a:spcAft>
                <a:spcPts val="600"/>
              </a:spcAft>
            </a:pPr>
            <a:endParaRPr sz="80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endParaRPr>
          </a:p>
        </p:txBody>
      </p:sp>
      <p:sp>
        <p:nvSpPr>
          <p:cNvPr id="4" name="文本框 3"/>
          <p:cNvSpPr txBox="1"/>
          <p:nvPr/>
        </p:nvSpPr>
        <p:spPr>
          <a:xfrm>
            <a:off x="5865368" y="4609945"/>
            <a:ext cx="2787977"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fontAlgn="auto">
              <a:spcAft>
                <a:spcPts val="0"/>
              </a:spcAft>
            </a:pPr>
            <a:r>
              <a:rPr sz="2800" b="1" dirty="0" err="1">
                <a:ln>
                  <a:solidFill>
                    <a:schemeClr val="bg1">
                      <a:lumMod val="85000"/>
                    </a:schemeClr>
                  </a:solidFill>
                </a:ln>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Times New Roman" panose="02020603050405020304" charset="0"/>
              </a:rPr>
              <a:t>閱讀</a:t>
            </a:r>
            <a:r>
              <a:rPr sz="240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cs typeface="Times New Roman" panose="02020603050405020304" charset="0"/>
              </a:rPr>
              <a:t>後，請</a:t>
            </a:r>
            <a:r>
              <a:rPr sz="240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cs typeface="Times New Roman" panose="02020603050405020304" charset="0"/>
                <a:sym typeface="+mn-ea"/>
              </a:rPr>
              <a:t>完成以下其中一項或多項</a:t>
            </a:r>
            <a:r>
              <a:rPr sz="2800" b="1" dirty="0" err="1">
                <a:ln>
                  <a:solidFill>
                    <a:schemeClr val="bg1">
                      <a:lumMod val="95000"/>
                    </a:schemeClr>
                  </a:solidFill>
                </a:ln>
                <a:solidFill>
                  <a:srgbClr val="0070C0"/>
                </a:solidFill>
                <a:effectLst>
                  <a:innerShdw blurRad="63500" dist="50800" dir="13500000">
                    <a:srgbClr val="000000">
                      <a:alpha val="50000"/>
                    </a:srgbClr>
                  </a:innerShdw>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charset="0"/>
                <a:sym typeface="+mn-ea"/>
              </a:rPr>
              <a:t>任務</a:t>
            </a:r>
            <a:r>
              <a:rPr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p>
          <a:p>
            <a:pPr indent="0" algn="just" fontAlgn="auto">
              <a:spcAft>
                <a:spcPts val="600"/>
              </a:spcAft>
            </a:pPr>
            <a:endParaRPr sz="8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 calcmode="lin" valueType="num">
                                      <p:cBhvr additive="base">
                                        <p:cTn id="7"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anim calcmode="lin" valueType="num">
                                      <p:cBhvr additive="base">
                                        <p:cTn id="11" dur="500" fill="hold"/>
                                        <p:tgtEl>
                                          <p:spTgt spid="1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anim calcmode="lin" valueType="num">
                                      <p:cBhvr additive="base">
                                        <p:cTn id="15" dur="500" fill="hold"/>
                                        <p:tgtEl>
                                          <p:spTgt spid="1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1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13.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1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1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18.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1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2.xml><?xml version="1.0" encoding="utf-8"?>
<p:tagLst xmlns:a="http://schemas.openxmlformats.org/drawingml/2006/main" xmlns:r="http://schemas.openxmlformats.org/officeDocument/2006/relationships" xmlns:p="http://schemas.openxmlformats.org/presentationml/2006/main">
  <p:tag name="KSO_WM_UNIT_TEXTBOXSTYLE_GUID" val="{740df040-6c72-4a81-998d-9576e5efa780}"/>
</p:tagLst>
</file>

<file path=ppt/tags/tag2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23.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2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2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28.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2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57*a*1"/>
  <p:tag name="KSO_WM_TEMPLATE_CATEGORY" val="mixed"/>
  <p:tag name="KSO_WM_TEMPLATE_INDEX" val="20201884"/>
  <p:tag name="KSO_WM_UNIT_LAYERLEVEL" val="1"/>
  <p:tag name="KSO_WM_TAG_VERSION" val="1.0"/>
  <p:tag name="KSO_WM_BEAUTIFY_FLAG" val="#wm#"/>
  <p:tag name="KSO_WM_UNIT_TEXTBOXSTYLE_GUID" val="{740df040-6c72-4a81-998d-9576e5efa780}"/>
  <p:tag name="KSO_WM_UNIT_TEXTBOXSTYLE_TEMPLATEID" val="3130917"/>
  <p:tag name="KSO_WM_UNIT_TEXTBOXSTYLE_TYPE" val="3"/>
</p:tagLst>
</file>

<file path=ppt/tags/tag3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3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3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34.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3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3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39.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4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4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44.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4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4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49.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57*i*1"/>
  <p:tag name="KSO_WM_TEMPLATE_CATEGORY" val="mixed"/>
  <p:tag name="KSO_WM_TEMPLATE_INDEX" val="20201884"/>
  <p:tag name="KSO_WM_UNIT_LAYERLEVEL" val="1"/>
  <p:tag name="KSO_WM_TAG_VERSION" val="1.0"/>
  <p:tag name="KSO_WM_BEAUTIFY_FLAG" val="#wm#"/>
  <p:tag name="KSO_WM_UNIT_TEXTBOXSTYLE_GUID" val="{740df040-6c72-4a81-998d-9576e5efa780}"/>
</p:tagLst>
</file>

<file path=ppt/tags/tag5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5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54.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5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5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57*i*2"/>
  <p:tag name="KSO_WM_TEMPLATE_CATEGORY" val="mixed"/>
  <p:tag name="KSO_WM_TEMPLATE_INDEX" val="20201884"/>
  <p:tag name="KSO_WM_UNIT_LAYERLEVEL" val="1"/>
  <p:tag name="KSO_WM_TAG_VERSION" val="1.0"/>
  <p:tag name="KSO_WM_BEAUTIFY_FLAG" val="#wm#"/>
  <p:tag name="KSO_WM_UNIT_TEXTBOXSTYLE_GUID" val="{740df040-6c72-4a81-998d-9576e5efa780}"/>
</p:tagLst>
</file>

<file path=ppt/tags/tag6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6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6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7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8.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8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8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8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8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TM02900769[[fn=回顧]]</Template>
  <TotalTime>325</TotalTime>
  <Words>1518</Words>
  <Application>Microsoft Office PowerPoint</Application>
  <PresentationFormat>如螢幕大小 (4:3)</PresentationFormat>
  <Paragraphs>219</Paragraphs>
  <Slides>23</Slides>
  <Notes>0</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23</vt:i4>
      </vt:variant>
    </vt:vector>
  </HeadingPairs>
  <TitlesOfParts>
    <vt:vector size="37" baseType="lpstr">
      <vt:lpstr>微软雅黑</vt:lpstr>
      <vt:lpstr>黑体</vt:lpstr>
      <vt:lpstr>宋体</vt:lpstr>
      <vt:lpstr>微軟正黑體</vt:lpstr>
      <vt:lpstr>新細明體</vt:lpstr>
      <vt:lpstr>楷体</vt:lpstr>
      <vt:lpstr>標楷體</vt:lpstr>
      <vt:lpstr>Arial</vt:lpstr>
      <vt:lpstr>Calibri</vt:lpstr>
      <vt:lpstr>Calibri Light</vt:lpstr>
      <vt:lpstr>Times New Roman</vt:lpstr>
      <vt:lpstr>Wingdings</vt:lpstr>
      <vt:lpstr>回顧</vt:lpstr>
      <vt:lpstr>Bitmap Image</vt:lpstr>
      <vt:lpstr>我跟流浪貓    學到的16堂課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CLE</dc:creator>
  <cp:lastModifiedBy>KWAN, Kwok-ying Maggie</cp:lastModifiedBy>
  <cp:revision>152</cp:revision>
  <dcterms:created xsi:type="dcterms:W3CDTF">2020-06-16T03:05:00Z</dcterms:created>
  <dcterms:modified xsi:type="dcterms:W3CDTF">2020-09-10T06:48:51Z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